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1"/>
  </p:sldMasterIdLst>
  <p:notesMasterIdLst>
    <p:notesMasterId r:id="rId52"/>
  </p:notesMasterIdLst>
  <p:sldIdLst>
    <p:sldId id="256" r:id="rId2"/>
    <p:sldId id="257" r:id="rId3"/>
    <p:sldId id="260" r:id="rId4"/>
    <p:sldId id="262" r:id="rId5"/>
    <p:sldId id="263" r:id="rId6"/>
    <p:sldId id="265" r:id="rId7"/>
    <p:sldId id="266" r:id="rId8"/>
    <p:sldId id="261" r:id="rId9"/>
    <p:sldId id="268" r:id="rId10"/>
    <p:sldId id="276" r:id="rId11"/>
    <p:sldId id="278" r:id="rId12"/>
    <p:sldId id="279" r:id="rId13"/>
    <p:sldId id="267" r:id="rId14"/>
    <p:sldId id="269" r:id="rId15"/>
    <p:sldId id="270" r:id="rId16"/>
    <p:sldId id="271" r:id="rId17"/>
    <p:sldId id="272" r:id="rId18"/>
    <p:sldId id="288" r:id="rId19"/>
    <p:sldId id="273" r:id="rId20"/>
    <p:sldId id="287" r:id="rId21"/>
    <p:sldId id="274" r:id="rId22"/>
    <p:sldId id="275" r:id="rId23"/>
    <p:sldId id="277" r:id="rId24"/>
    <p:sldId id="280" r:id="rId25"/>
    <p:sldId id="282" r:id="rId26"/>
    <p:sldId id="284" r:id="rId27"/>
    <p:sldId id="294" r:id="rId28"/>
    <p:sldId id="290" r:id="rId29"/>
    <p:sldId id="285" r:id="rId30"/>
    <p:sldId id="286" r:id="rId31"/>
    <p:sldId id="292" r:id="rId32"/>
    <p:sldId id="259" r:id="rId33"/>
    <p:sldId id="299" r:id="rId34"/>
    <p:sldId id="300" r:id="rId35"/>
    <p:sldId id="301" r:id="rId36"/>
    <p:sldId id="293" r:id="rId37"/>
    <p:sldId id="295" r:id="rId38"/>
    <p:sldId id="296" r:id="rId39"/>
    <p:sldId id="297" r:id="rId40"/>
    <p:sldId id="298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</p:sldIdLst>
  <p:sldSz cx="12192000" cy="6858000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211"/>
    <p:restoredTop sz="96405"/>
  </p:normalViewPr>
  <p:slideViewPr>
    <p:cSldViewPr snapToGrid="0">
      <p:cViewPr>
        <p:scale>
          <a:sx n="103" d="100"/>
          <a:sy n="103" d="100"/>
        </p:scale>
        <p:origin x="144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0AEBBB-1F19-B944-B365-18C7FB3E1F8F}" type="datetimeFigureOut">
              <a:rPr lang="ru-RU" smtClean="0"/>
              <a:t>10.09.2024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86D521-E2D4-3540-82EE-9A060F7A9E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396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97536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 sz="1800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9990667" y="2992438"/>
            <a:ext cx="1784351" cy="2189162"/>
            <a:chOff x="4704" y="1885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406400" y="2819400"/>
            <a:ext cx="109728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 sz="180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21217" y="466725"/>
            <a:ext cx="9042400" cy="2133600"/>
          </a:xfrm>
        </p:spPr>
        <p:txBody>
          <a:bodyPr/>
          <a:lstStyle>
            <a:lvl1pPr algn="r">
              <a:defRPr sz="4800"/>
            </a:lvl1pPr>
          </a:lstStyle>
          <a:p>
            <a:pPr lvl="0"/>
            <a:r>
              <a:rPr lang="ru-RU" altLang="en-US" noProof="0"/>
              <a:t>Образец заголовка</a:t>
            </a:r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2417" y="3049588"/>
            <a:ext cx="83312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pPr lvl="0"/>
            <a:r>
              <a:rPr lang="ru-RU" altLang="en-US" noProof="0"/>
              <a:t>Образец подзаголовка</a:t>
            </a:r>
          </a:p>
        </p:txBody>
      </p:sp>
      <p:sp>
        <p:nvSpPr>
          <p:cNvPr id="38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543483-25D1-654D-A018-3AFF0FBD54F3}" type="datetime1">
              <a:rPr lang="ru-RU" smtClean="0"/>
              <a:t>10.09.2024</a:t>
            </a:fld>
            <a:endParaRPr lang="ru-RU"/>
          </a:p>
        </p:txBody>
      </p:sp>
      <p:sp>
        <p:nvSpPr>
          <p:cNvPr id="39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0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291E4E-3BB1-E442-BA55-7338452AC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9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D01B52-3D8A-A24B-9388-D1E98182015E}" type="datetime1">
              <a:rPr lang="ru-RU" smtClean="0"/>
              <a:t>10.09.2024</a:t>
            </a:fld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291E4E-3BB1-E442-BA55-7338452AC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678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122239"/>
            <a:ext cx="2743200" cy="600868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122239"/>
            <a:ext cx="8026400" cy="600868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78EA62-5B3F-7041-9CA4-981DB68104FB}" type="datetime1">
              <a:rPr lang="ru-RU" smtClean="0"/>
              <a:t>10.09.2024</a:t>
            </a:fld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291E4E-3BB1-E442-BA55-7338452AC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204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609600" y="122238"/>
            <a:ext cx="100584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609600" y="1719264"/>
            <a:ext cx="5384800" cy="21288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719264"/>
            <a:ext cx="5384800" cy="21288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09600" y="4000501"/>
            <a:ext cx="5384800" cy="21304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7600" y="4000501"/>
            <a:ext cx="5384800" cy="21304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21515A-0CF3-8047-840F-C60A1B4A33F6}" type="datetime1">
              <a:rPr lang="ru-RU" smtClean="0"/>
              <a:t>10.09.2024</a:t>
            </a:fld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291E4E-3BB1-E442-BA55-7338452AC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8987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465B79-A925-F54E-AF1E-5882DFF896B1}" type="datetime1">
              <a:rPr lang="ru-RU" smtClean="0"/>
              <a:t>10.09.2024</a:t>
            </a:fld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291E4E-3BB1-E442-BA55-7338452AC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8284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49B198-EE1D-9748-94AF-DE886BDB486A}" type="datetime1">
              <a:rPr lang="ru-RU" smtClean="0"/>
              <a:t>10.09.2024</a:t>
            </a:fld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291E4E-3BB1-E442-BA55-7338452AC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554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719263"/>
            <a:ext cx="53848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719263"/>
            <a:ext cx="53848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DD0B04-388A-C64C-921C-6A2714B02A16}" type="datetime1">
              <a:rPr lang="ru-RU" smtClean="0"/>
              <a:t>10.09.2024</a:t>
            </a:fld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291E4E-3BB1-E442-BA55-7338452AC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5992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20990B-F20C-674F-B9F5-44B962EF1D1F}" type="datetime1">
              <a:rPr lang="ru-RU" smtClean="0"/>
              <a:t>10.09.2024</a:t>
            </a:fld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291E4E-3BB1-E442-BA55-7338452AC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748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D07FD6-157F-7B4A-A6AE-7D407AB6A19C}" type="datetime1">
              <a:rPr lang="ru-RU" smtClean="0"/>
              <a:t>10.09.2024</a:t>
            </a:fld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291E4E-3BB1-E442-BA55-7338452AC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8953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C2755A-6DC0-F148-8D5C-8AF6800C9876}" type="datetime1">
              <a:rPr lang="ru-RU" smtClean="0"/>
              <a:t>10.09.2024</a:t>
            </a:fld>
            <a:endParaRPr lang="ru-RU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291E4E-3BB1-E442-BA55-7338452AC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986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04F669-E283-A14A-975F-E2683E1DC866}" type="datetime1">
              <a:rPr lang="ru-RU" smtClean="0"/>
              <a:t>10.09.2024</a:t>
            </a:fld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291E4E-3BB1-E442-BA55-7338452AC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146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B152EC-2ACE-374A-A132-CC8FCCC80FC6}" type="datetime1">
              <a:rPr lang="ru-RU" smtClean="0"/>
              <a:t>10.09.2024</a:t>
            </a:fld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291E4E-3BB1-E442-BA55-7338452AC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093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106172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 sz="180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22238"/>
            <a:ext cx="100584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Образец заголовка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19263"/>
            <a:ext cx="109728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Образец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cs typeface="Arial" charset="0"/>
              </a:defRPr>
            </a:lvl1pPr>
          </a:lstStyle>
          <a:p>
            <a:fld id="{E661F271-F1D7-FA42-BEC8-54B6735885E5}" type="datetime1">
              <a:rPr lang="ru-RU" smtClean="0"/>
              <a:t>10.09.2024</a:t>
            </a:fld>
            <a:endParaRPr lang="ru-RU"/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  <a:cs typeface="Arial" charset="0"/>
              </a:defRPr>
            </a:lvl1pPr>
          </a:lstStyle>
          <a:p>
            <a:endParaRPr lang="ru-RU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fld id="{20291E4E-3BB1-E442-BA55-7338452AC4CF}" type="slidenum">
              <a:rPr lang="ru-RU" smtClean="0"/>
              <a:t>‹#›</a:t>
            </a:fld>
            <a:endParaRPr lang="ru-RU"/>
          </a:p>
        </p:txBody>
      </p:sp>
      <p:grpSp>
        <p:nvGrpSpPr>
          <p:cNvPr id="1032" name="Group 8"/>
          <p:cNvGrpSpPr>
            <a:grpSpLocks/>
          </p:cNvGrpSpPr>
          <p:nvPr/>
        </p:nvGrpSpPr>
        <p:grpSpPr bwMode="auto">
          <a:xfrm>
            <a:off x="10871201" y="152400"/>
            <a:ext cx="1056217" cy="1295400"/>
            <a:chOff x="5136" y="960"/>
            <a:chExt cx="528" cy="864"/>
          </a:xfrm>
        </p:grpSpPr>
        <p:sp>
          <p:nvSpPr>
            <p:cNvPr id="1033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34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35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36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37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38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39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40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41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42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43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44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45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46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47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48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49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50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51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52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53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54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55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56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57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58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59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60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61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62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  <p:sp>
          <p:nvSpPr>
            <p:cNvPr id="1063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ru-RU" altLang="ru-RU" sz="1800"/>
            </a:p>
          </p:txBody>
        </p:sp>
      </p:grpSp>
    </p:spTree>
    <p:extLst>
      <p:ext uri="{BB962C8B-B14F-4D97-AF65-F5344CB8AC3E}">
        <p14:creationId xmlns:p14="http://schemas.microsoft.com/office/powerpoint/2010/main" val="3273987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  <a:cs typeface="+mn-cs"/>
        </a:defRPr>
      </a:lvl2pPr>
      <a:lvl3pPr marL="987425" indent="-293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  <a:cs typeface="+mn-cs"/>
        </a:defRPr>
      </a:lvl3pPr>
      <a:lvl4pPr marL="1281113" indent="-2921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4pPr>
      <a:lvl5pPr marL="15986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0558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130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29702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4274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E224EE-61B9-0B31-F4F1-238DA0029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590" y="1731522"/>
            <a:ext cx="6656776" cy="1044069"/>
          </a:xfrm>
        </p:spPr>
        <p:txBody>
          <a:bodyPr/>
          <a:lstStyle/>
          <a:p>
            <a:pPr algn="l"/>
            <a:r>
              <a:rPr lang="ru-RU" b="1" dirty="0"/>
              <a:t>Лекция 2.</a:t>
            </a:r>
            <a:r>
              <a:rPr lang="ru-RU" dirty="0"/>
              <a:t> Строки и списки</a:t>
            </a:r>
            <a:r>
              <a:rPr lang="en-US" dirty="0"/>
              <a:t> </a:t>
            </a:r>
            <a:r>
              <a:rPr lang="ru-RU" dirty="0"/>
              <a:t>в Python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lang="ru-RU" dirty="0"/>
          </a:p>
        </p:txBody>
      </p:sp>
      <p:pic>
        <p:nvPicPr>
          <p:cNvPr id="1028" name="Picture 4" descr="Python (programming language) - Wikipedia">
            <a:extLst>
              <a:ext uri="{FF2B5EF4-FFF2-40B4-BE49-F238E27FC236}">
                <a16:creationId xmlns:a16="http://schemas.microsoft.com/office/drawing/2014/main" id="{587568BA-AEB0-8D08-8CDC-989EA10DB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" y="413391"/>
            <a:ext cx="2154961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4FD024-DB18-44C6-398A-4C7D3FF463B4}"/>
              </a:ext>
            </a:extLst>
          </p:cNvPr>
          <p:cNvSpPr txBox="1"/>
          <p:nvPr/>
        </p:nvSpPr>
        <p:spPr>
          <a:xfrm>
            <a:off x="301557" y="6085848"/>
            <a:ext cx="6647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Ст. преподаватель каф. КБИС Жданова М.М.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A55E042-2173-F596-7CE7-B0E9924D1402}"/>
              </a:ext>
            </a:extLst>
          </p:cNvPr>
          <p:cNvSpPr>
            <a:spLocks noGrp="1" noChangeAspect="1"/>
          </p:cNvSpPr>
          <p:nvPr>
            <p:ph type="sldNum" sz="quarter" idx="12"/>
          </p:nvPr>
        </p:nvSpPr>
        <p:spPr>
          <a:xfrm>
            <a:off x="9874436" y="6316680"/>
            <a:ext cx="2016007" cy="324000"/>
          </a:xfrm>
        </p:spPr>
        <p:txBody>
          <a:bodyPr/>
          <a:lstStyle/>
          <a:p>
            <a:fld id="{20291E4E-3BB1-E442-BA55-7338452AC4CF}" type="slidenum">
              <a:rPr lang="ru-RU" sz="2000" smtClean="0"/>
              <a:t>1</a:t>
            </a:fld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2252766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1" y="257228"/>
            <a:ext cx="9536349" cy="795067"/>
          </a:xfrm>
        </p:spPr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Задание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6000" y="6248400"/>
            <a:ext cx="396000" cy="360000"/>
          </a:xfrm>
        </p:spPr>
        <p:txBody>
          <a:bodyPr/>
          <a:lstStyle/>
          <a:p>
            <a:fld id="{20291E4E-3BB1-E442-BA55-7338452AC4CF}" type="slidenum">
              <a:rPr lang="ru-RU" smtClean="0"/>
              <a:t>10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2DB0AC-6289-55FE-98E8-FD3D71ECEA56}"/>
              </a:ext>
            </a:extLst>
          </p:cNvPr>
          <p:cNvSpPr txBox="1"/>
          <p:nvPr/>
        </p:nvSpPr>
        <p:spPr>
          <a:xfrm>
            <a:off x="1655713" y="1615593"/>
            <a:ext cx="8880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Проверить, является ли строка </a:t>
            </a:r>
            <a:r>
              <a:rPr lang="ru-RU" sz="3200" b="1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палиндромом. 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705B9C-C3BB-A752-B00D-C66CE444ECE9}"/>
              </a:ext>
            </a:extLst>
          </p:cNvPr>
          <p:cNvSpPr txBox="1"/>
          <p:nvPr/>
        </p:nvSpPr>
        <p:spPr>
          <a:xfrm>
            <a:off x="495946" y="2724988"/>
            <a:ext cx="105233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ru-RU" sz="24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2400" b="0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трока является палиндромом, если она одинаково читается слева-направо и справа-налево.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FE24B-317D-6967-3D8D-ED2D125A9557}"/>
              </a:ext>
            </a:extLst>
          </p:cNvPr>
          <p:cNvSpPr txBox="1"/>
          <p:nvPr/>
        </p:nvSpPr>
        <p:spPr>
          <a:xfrm>
            <a:off x="325131" y="4066672"/>
            <a:ext cx="472340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Входные данные </a:t>
            </a:r>
          </a:p>
          <a:p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’’</a:t>
            </a:r>
            <a:r>
              <a:rPr lang="ru-RU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ru-RU" sz="2800" b="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роза упала на лапу </a:t>
            </a:r>
            <a:r>
              <a:rPr lang="ru-RU" sz="2800" b="0" i="0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Азора</a:t>
            </a:r>
            <a:r>
              <a:rPr lang="en-US" sz="2800" b="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’’</a:t>
            </a:r>
            <a:endParaRPr lang="ru-RU" sz="2800" b="0" i="0" dirty="0">
              <a:solidFill>
                <a:srgbClr val="00B05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Выходные данные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ru-RU" sz="28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19F003-70CB-2E5F-450C-839AA8253369}"/>
              </a:ext>
            </a:extLst>
          </p:cNvPr>
          <p:cNvSpPr txBox="1"/>
          <p:nvPr/>
        </p:nvSpPr>
        <p:spPr>
          <a:xfrm>
            <a:off x="5757620" y="4119283"/>
            <a:ext cx="64863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Входные данные </a:t>
            </a:r>
          </a:p>
          <a:p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’’</a:t>
            </a:r>
            <a:r>
              <a:rPr lang="ru-RU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Палиндромы — слова перевёртыши</a:t>
            </a:r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’’</a:t>
            </a:r>
            <a:endParaRPr lang="ru-RU" sz="2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Выходные данные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ru-RU" sz="28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615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1" y="257228"/>
            <a:ext cx="9536349" cy="795067"/>
          </a:xfrm>
        </p:spPr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6000" y="6248400"/>
            <a:ext cx="396000" cy="360000"/>
          </a:xfrm>
        </p:spPr>
        <p:txBody>
          <a:bodyPr/>
          <a:lstStyle/>
          <a:p>
            <a:fld id="{20291E4E-3BB1-E442-BA55-7338452AC4CF}" type="slidenum">
              <a:rPr lang="ru-RU" smtClean="0"/>
              <a:t>11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4B33E9-C118-9B4F-5AF0-E1A6B7B1C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295"/>
            <a:ext cx="5800001" cy="5921467"/>
          </a:xfrm>
          <a:prstGeom prst="rect">
            <a:avLst/>
          </a:prstGeom>
        </p:spPr>
      </p:pic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078F58E7-26B9-43A6-F0B7-7588F95E1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222474"/>
              </p:ext>
            </p:extLst>
          </p:nvPr>
        </p:nvGraphicFramePr>
        <p:xfrm>
          <a:off x="6030236" y="2379238"/>
          <a:ext cx="535552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588">
                  <a:extLst>
                    <a:ext uri="{9D8B030D-6E8A-4147-A177-3AD203B41FA5}">
                      <a16:colId xmlns:a16="http://schemas.microsoft.com/office/drawing/2014/main" val="3867995092"/>
                    </a:ext>
                  </a:extLst>
                </a:gridCol>
                <a:gridCol w="892588">
                  <a:extLst>
                    <a:ext uri="{9D8B030D-6E8A-4147-A177-3AD203B41FA5}">
                      <a16:colId xmlns:a16="http://schemas.microsoft.com/office/drawing/2014/main" val="1927390684"/>
                    </a:ext>
                  </a:extLst>
                </a:gridCol>
                <a:gridCol w="892588">
                  <a:extLst>
                    <a:ext uri="{9D8B030D-6E8A-4147-A177-3AD203B41FA5}">
                      <a16:colId xmlns:a16="http://schemas.microsoft.com/office/drawing/2014/main" val="2995161698"/>
                    </a:ext>
                  </a:extLst>
                </a:gridCol>
                <a:gridCol w="892588">
                  <a:extLst>
                    <a:ext uri="{9D8B030D-6E8A-4147-A177-3AD203B41FA5}">
                      <a16:colId xmlns:a16="http://schemas.microsoft.com/office/drawing/2014/main" val="2829196469"/>
                    </a:ext>
                  </a:extLst>
                </a:gridCol>
                <a:gridCol w="892588">
                  <a:extLst>
                    <a:ext uri="{9D8B030D-6E8A-4147-A177-3AD203B41FA5}">
                      <a16:colId xmlns:a16="http://schemas.microsoft.com/office/drawing/2014/main" val="3697534555"/>
                    </a:ext>
                  </a:extLst>
                </a:gridCol>
                <a:gridCol w="892588">
                  <a:extLst>
                    <a:ext uri="{9D8B030D-6E8A-4147-A177-3AD203B41FA5}">
                      <a16:colId xmlns:a16="http://schemas.microsoft.com/office/drawing/2014/main" val="2733963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b="1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61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341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18207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13638A7-F0FF-55B8-EA68-88404F3AE312}"/>
              </a:ext>
            </a:extLst>
          </p:cNvPr>
          <p:cNvSpPr txBox="1"/>
          <p:nvPr/>
        </p:nvSpPr>
        <p:spPr>
          <a:xfrm>
            <a:off x="6262688" y="1727919"/>
            <a:ext cx="634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 err="1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b="1" i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005252-B12A-FF99-FEB4-223BC9E59676}"/>
              </a:ext>
            </a:extLst>
          </p:cNvPr>
          <p:cNvSpPr txBox="1"/>
          <p:nvPr/>
        </p:nvSpPr>
        <p:spPr>
          <a:xfrm>
            <a:off x="10961196" y="3750838"/>
            <a:ext cx="6548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79135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1" y="257228"/>
            <a:ext cx="9536349" cy="795067"/>
          </a:xfrm>
        </p:spPr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Еще вариант решения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6000" y="6248400"/>
            <a:ext cx="396000" cy="360000"/>
          </a:xfrm>
        </p:spPr>
        <p:txBody>
          <a:bodyPr/>
          <a:lstStyle/>
          <a:p>
            <a:fld id="{20291E4E-3BB1-E442-BA55-7338452AC4CF}" type="slidenum">
              <a:rPr lang="ru-RU" smtClean="0"/>
              <a:t>12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55C727A-EE25-3B85-2BFC-FB03EAB7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256" y="1308492"/>
            <a:ext cx="68326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37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1" y="257228"/>
            <a:ext cx="9536349" cy="795067"/>
          </a:xfrm>
        </p:spPr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Строки неизменяемы!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AEBC29-3928-35C2-E4AD-090FADCC9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131" y="2254477"/>
            <a:ext cx="10523683" cy="1504382"/>
          </a:xfrm>
        </p:spPr>
        <p:txBody>
          <a:bodyPr/>
          <a:lstStyle/>
          <a:p>
            <a:pPr marL="0" indent="0" algn="just">
              <a:buNone/>
            </a:pPr>
            <a:r>
              <a:rPr lang="en-US" sz="3200" b="1" dirty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sz="3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ru-RU" sz="3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Привет!"</a:t>
            </a:r>
            <a:endParaRPr lang="ru-RU" sz="3200" b="1" dirty="0">
              <a:latin typeface="Courier New" pitchFamily="49" charset="0"/>
              <a:cs typeface="Courier New" pitchFamily="49" charset="0"/>
            </a:endParaRPr>
          </a:p>
          <a:p>
            <a:pPr marL="0" indent="0" algn="just">
              <a:buNone/>
            </a:pPr>
            <a:r>
              <a:rPr lang="en-US" sz="2800" b="1" dirty="0">
                <a:latin typeface="Courier New" pitchFamily="49" charset="0"/>
                <a:cs typeface="Courier New" pitchFamily="49" charset="0"/>
              </a:rPr>
              <a:t>s[5]=</a:t>
            </a:r>
            <a:r>
              <a:rPr lang="en-US" sz="3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‘</a:t>
            </a:r>
            <a:r>
              <a:rPr lang="ru-RU" sz="3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д</a:t>
            </a:r>
            <a:r>
              <a:rPr lang="en-US" sz="3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’</a:t>
            </a:r>
            <a:r>
              <a:rPr lang="ru-RU" sz="3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200" b="1" dirty="0">
                <a:solidFill>
                  <a:srgbClr val="011893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ru-RU" sz="3200" b="1" dirty="0">
                <a:solidFill>
                  <a:srgbClr val="011893"/>
                </a:solidFill>
                <a:latin typeface="Courier New" pitchFamily="49" charset="0"/>
                <a:cs typeface="Courier New" pitchFamily="49" charset="0"/>
              </a:rPr>
              <a:t>ошибка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6000" y="6248400"/>
            <a:ext cx="396000" cy="360000"/>
          </a:xfrm>
        </p:spPr>
        <p:txBody>
          <a:bodyPr/>
          <a:lstStyle/>
          <a:p>
            <a:fld id="{20291E4E-3BB1-E442-BA55-7338452AC4C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4110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1" y="257228"/>
            <a:ext cx="10260211" cy="795067"/>
          </a:xfrm>
        </p:spPr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Перебор символов в строке используя цикл 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6000" y="6248400"/>
            <a:ext cx="396000" cy="360000"/>
          </a:xfrm>
        </p:spPr>
        <p:txBody>
          <a:bodyPr/>
          <a:lstStyle/>
          <a:p>
            <a:fld id="{20291E4E-3BB1-E442-BA55-7338452AC4CF}" type="slidenum">
              <a:rPr lang="ru-RU" smtClean="0"/>
              <a:t>14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D37D8A4-5F91-1962-6B81-AA6CB86D3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67" y="1184268"/>
            <a:ext cx="4992569" cy="57104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33DC7E8-0B9C-5695-FA71-EC641A136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800" y="1308492"/>
            <a:ext cx="66802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86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44" y="143841"/>
            <a:ext cx="10461356" cy="795067"/>
          </a:xfrm>
        </p:spPr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Оператор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46486" y="1155884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6000" y="6248400"/>
            <a:ext cx="396000" cy="360000"/>
          </a:xfrm>
        </p:spPr>
        <p:txBody>
          <a:bodyPr/>
          <a:lstStyle/>
          <a:p>
            <a:fld id="{20291E4E-3BB1-E442-BA55-7338452AC4CF}" type="slidenum">
              <a:rPr lang="ru-RU" smtClean="0"/>
              <a:t>15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CB3258-6E23-BE81-C4B1-1F009F228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211" y="938908"/>
            <a:ext cx="5182569" cy="592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48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44" y="143841"/>
            <a:ext cx="10461356" cy="795067"/>
          </a:xfrm>
        </p:spPr>
        <p:txBody>
          <a:bodyPr/>
          <a:lstStyle/>
          <a:p>
            <a:r>
              <a:rPr lang="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и замена подстроки в строке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46486" y="1155884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6000" y="6248400"/>
            <a:ext cx="396000" cy="360000"/>
          </a:xfrm>
        </p:spPr>
        <p:txBody>
          <a:bodyPr/>
          <a:lstStyle/>
          <a:p>
            <a:fld id="{20291E4E-3BB1-E442-BA55-7338452AC4CF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2EC13F-7E73-7AF3-48E4-2F86EB591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16834"/>
            <a:ext cx="5749871" cy="44721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506350-CC5F-2F35-3B6B-C8E917AE9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022" y="1516834"/>
            <a:ext cx="6053978" cy="473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73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323" y="110835"/>
            <a:ext cx="10461356" cy="795067"/>
          </a:xfrm>
        </p:spPr>
        <p:txBody>
          <a:bodyPr/>
          <a:lstStyle/>
          <a:p>
            <a:r>
              <a:rPr lang="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и замена подстроки в строке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46486" y="1155884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6000" y="6248400"/>
            <a:ext cx="396000" cy="360000"/>
          </a:xfrm>
        </p:spPr>
        <p:txBody>
          <a:bodyPr/>
          <a:lstStyle/>
          <a:p>
            <a:fld id="{20291E4E-3BB1-E442-BA55-7338452AC4CF}" type="slidenum">
              <a:rPr lang="ru-RU" smtClean="0"/>
              <a:t>17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943E60-AA4B-33BF-C653-9876487BB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922" y="1803400"/>
            <a:ext cx="6680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65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323" y="110835"/>
            <a:ext cx="10461356" cy="795067"/>
          </a:xfrm>
        </p:spPr>
        <p:txBody>
          <a:bodyPr/>
          <a:lstStyle/>
          <a:p>
            <a:r>
              <a:rPr lang="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и замена подстроки в строке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46486" y="1155884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6000" y="6248400"/>
            <a:ext cx="396000" cy="360000"/>
          </a:xfrm>
        </p:spPr>
        <p:txBody>
          <a:bodyPr/>
          <a:lstStyle/>
          <a:p>
            <a:fld id="{20291E4E-3BB1-E442-BA55-7338452AC4CF}" type="slidenum">
              <a:rPr lang="ru-RU" smtClean="0"/>
              <a:t>18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A995041-6749-CAB1-94C7-5FF3BD249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42" y="1998562"/>
            <a:ext cx="6337300" cy="2298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AB4FFC-7EE0-972E-5032-DBC892BA42A3}"/>
              </a:ext>
            </a:extLst>
          </p:cNvPr>
          <p:cNvSpPr txBox="1"/>
          <p:nvPr/>
        </p:nvSpPr>
        <p:spPr>
          <a:xfrm>
            <a:off x="-2583" y="1320946"/>
            <a:ext cx="60985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Определяет, заканчивается ли строка заданной подстрокой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1D559C2-D585-5F8E-5858-C4F2F2A30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260" y="1998562"/>
            <a:ext cx="6527800" cy="229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3FA4A0-8640-0E83-BD09-97BBDB4F6B0C}"/>
              </a:ext>
            </a:extLst>
          </p:cNvPr>
          <p:cNvSpPr txBox="1"/>
          <p:nvPr/>
        </p:nvSpPr>
        <p:spPr>
          <a:xfrm>
            <a:off x="6334717" y="1294438"/>
            <a:ext cx="53572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Определяет, начинается ли строка с заданной подстроки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D62600-BE4B-A6A0-B079-697C45AFC3EC}"/>
              </a:ext>
            </a:extLst>
          </p:cNvPr>
          <p:cNvSpPr txBox="1"/>
          <p:nvPr/>
        </p:nvSpPr>
        <p:spPr>
          <a:xfrm>
            <a:off x="327214" y="4180479"/>
            <a:ext cx="115375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800" b="1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Сравнение ограничено подстрокой, между </a:t>
            </a:r>
            <a:r>
              <a:rPr lang="ru-RU" sz="2800" b="1" dirty="0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&lt;</a:t>
            </a:r>
            <a:r>
              <a:rPr lang="e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start&gt; </a:t>
            </a:r>
            <a:r>
              <a:rPr lang="ru-RU" sz="2800" b="1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и </a:t>
            </a:r>
            <a:r>
              <a:rPr lang="ru-RU" sz="2800" b="1" dirty="0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&lt;</a:t>
            </a:r>
            <a:r>
              <a:rPr lang="e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end&gt;</a:t>
            </a:r>
            <a:r>
              <a:rPr lang="en" sz="2800" b="1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, </a:t>
            </a:r>
            <a:r>
              <a:rPr lang="ru-RU" sz="2800" b="1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если они указаны: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97B6C5F-50EC-827C-0299-6091DC96F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60" y="4974878"/>
            <a:ext cx="6549195" cy="192748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CC41421-91E1-A702-0014-3890B8E21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1942" y="4944474"/>
            <a:ext cx="6272460" cy="198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66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44" y="143841"/>
            <a:ext cx="10461356" cy="795067"/>
          </a:xfrm>
        </p:spPr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Встроенные методы строк в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46486" y="1155884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6000" y="6248400"/>
            <a:ext cx="396000" cy="360000"/>
          </a:xfrm>
        </p:spPr>
        <p:txBody>
          <a:bodyPr/>
          <a:lstStyle/>
          <a:p>
            <a:fld id="{20291E4E-3BB1-E442-BA55-7338452AC4CF}" type="slidenum">
              <a:rPr lang="ru-RU" smtClean="0"/>
              <a:t>19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14E90E-F2BC-BA18-4E4E-F906474A2D60}"/>
              </a:ext>
            </a:extLst>
          </p:cNvPr>
          <p:cNvSpPr txBox="1"/>
          <p:nvPr/>
        </p:nvSpPr>
        <p:spPr>
          <a:xfrm>
            <a:off x="773855" y="1215243"/>
            <a:ext cx="48660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388" indent="-93663" algn="just">
              <a:spcAft>
                <a:spcPts val="0"/>
              </a:spcAft>
              <a:defRPr/>
            </a:pPr>
            <a:r>
              <a:rPr lang="ru-RU" sz="28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Верхний/нижний регистр</a:t>
            </a:r>
            <a:endParaRPr lang="en-US" sz="2800" b="1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F564EE-80FD-CAB3-6BA0-10F9EC1E4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141" y="1650555"/>
            <a:ext cx="6734054" cy="25965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5B9789-04C8-7C69-37D6-550AAC5D624A}"/>
              </a:ext>
            </a:extLst>
          </p:cNvPr>
          <p:cNvSpPr txBox="1"/>
          <p:nvPr/>
        </p:nvSpPr>
        <p:spPr>
          <a:xfrm>
            <a:off x="7407496" y="1217348"/>
            <a:ext cx="3029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388" indent="-93663" algn="just">
              <a:spcAft>
                <a:spcPts val="0"/>
              </a:spcAft>
              <a:defRPr/>
            </a:pPr>
            <a:r>
              <a:rPr lang="ru-RU" sz="28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Поиск в строках</a:t>
            </a:r>
            <a:endParaRPr lang="en-US" sz="2800" b="1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1F2AF18-E76C-8964-1809-862114A35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300" y="1540477"/>
            <a:ext cx="5600700" cy="22987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9296D72-F348-E7AE-0107-5E0F05C7A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750" y="4587068"/>
            <a:ext cx="6527800" cy="2298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D01D0F-B27A-08D4-51F3-2B13239F3CF7}"/>
              </a:ext>
            </a:extLst>
          </p:cNvPr>
          <p:cNvSpPr txBox="1"/>
          <p:nvPr/>
        </p:nvSpPr>
        <p:spPr>
          <a:xfrm>
            <a:off x="7297844" y="4179136"/>
            <a:ext cx="40627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388" indent="-93663" algn="just">
              <a:spcAft>
                <a:spcPts val="0"/>
              </a:spcAft>
              <a:defRPr/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с конца строки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803363-CF26-9D71-4C69-C856904DE071}"/>
              </a:ext>
            </a:extLst>
          </p:cNvPr>
          <p:cNvSpPr txBox="1"/>
          <p:nvPr/>
        </p:nvSpPr>
        <p:spPr>
          <a:xfrm>
            <a:off x="8220142" y="3209152"/>
            <a:ext cx="39718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Находит первое слева вхождение подстроки!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E4223B-B652-A904-B802-8015FB1AE89E}"/>
              </a:ext>
            </a:extLst>
          </p:cNvPr>
          <p:cNvSpPr txBox="1"/>
          <p:nvPr/>
        </p:nvSpPr>
        <p:spPr>
          <a:xfrm>
            <a:off x="-25831" y="4218559"/>
            <a:ext cx="64067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Вхождения одной строки на другую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8B838C7-70C6-2B39-8170-44ACA03F2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00" y="4651694"/>
            <a:ext cx="5383070" cy="216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2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1" y="257228"/>
            <a:ext cx="9536349" cy="795067"/>
          </a:xfrm>
        </p:spPr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План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AEBC29-3928-35C2-E4AD-090FADCC9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Строки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Списки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6000" y="6248400"/>
            <a:ext cx="396000" cy="360000"/>
          </a:xfrm>
        </p:spPr>
        <p:txBody>
          <a:bodyPr/>
          <a:lstStyle/>
          <a:p>
            <a:fld id="{20291E4E-3BB1-E442-BA55-7338452AC4C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392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44" y="143841"/>
            <a:ext cx="10461356" cy="795067"/>
          </a:xfrm>
        </p:spPr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Встроенные методы строк в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46486" y="1155884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6000" y="6248400"/>
            <a:ext cx="396000" cy="360000"/>
          </a:xfrm>
        </p:spPr>
        <p:txBody>
          <a:bodyPr/>
          <a:lstStyle/>
          <a:p>
            <a:fld id="{20291E4E-3BB1-E442-BA55-7338452AC4CF}" type="slidenum">
              <a:rPr lang="ru-RU" smtClean="0"/>
              <a:t>20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14E90E-F2BC-BA18-4E4E-F906474A2D60}"/>
              </a:ext>
            </a:extLst>
          </p:cNvPr>
          <p:cNvSpPr txBox="1"/>
          <p:nvPr/>
        </p:nvSpPr>
        <p:spPr>
          <a:xfrm>
            <a:off x="1073645" y="1220322"/>
            <a:ext cx="47734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388" indent="-93663" algn="ctr">
              <a:spcAft>
                <a:spcPts val="0"/>
              </a:spcAft>
              <a:defRPr/>
            </a:pPr>
            <a:r>
              <a:rPr lang="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Приводит первую букву в верхний регистр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B9789-04C8-7C69-37D6-550AAC5D624A}"/>
              </a:ext>
            </a:extLst>
          </p:cNvPr>
          <p:cNvSpPr txBox="1"/>
          <p:nvPr/>
        </p:nvSpPr>
        <p:spPr>
          <a:xfrm>
            <a:off x="6621915" y="1217348"/>
            <a:ext cx="49940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388" indent="-93663" algn="ctr">
              <a:spcAft>
                <a:spcPts val="0"/>
              </a:spcAft>
              <a:defRPr/>
            </a:pPr>
            <a:r>
              <a:rPr lang="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Первые буквы всех слов в заглавные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D01D0F-B27A-08D4-51F3-2B13239F3CF7}"/>
              </a:ext>
            </a:extLst>
          </p:cNvPr>
          <p:cNvSpPr txBox="1"/>
          <p:nvPr/>
        </p:nvSpPr>
        <p:spPr>
          <a:xfrm>
            <a:off x="7297844" y="4179136"/>
            <a:ext cx="40627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388" indent="-93663" algn="just">
              <a:spcAft>
                <a:spcPts val="0"/>
              </a:spcAft>
              <a:defRPr/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с конца строки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E4223B-B652-A904-B802-8015FB1AE89E}"/>
              </a:ext>
            </a:extLst>
          </p:cNvPr>
          <p:cNvSpPr txBox="1"/>
          <p:nvPr/>
        </p:nvSpPr>
        <p:spPr>
          <a:xfrm>
            <a:off x="1061311" y="4276644"/>
            <a:ext cx="4773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Инверсия регистра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2DD6A-A327-4CC7-4CCF-2D93D2982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979" y="2045008"/>
            <a:ext cx="6807894" cy="215801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6B0D88C-8291-FF15-D5D4-0D4735117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45464"/>
            <a:ext cx="7177018" cy="23923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D956473-3EDA-4835-D7C9-14124A493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994" y="2019008"/>
            <a:ext cx="5949443" cy="21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44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44" y="143841"/>
            <a:ext cx="10461356" cy="795067"/>
          </a:xfrm>
        </p:spPr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46486" y="1155884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6000" y="6248400"/>
            <a:ext cx="396000" cy="360000"/>
          </a:xfrm>
        </p:spPr>
        <p:txBody>
          <a:bodyPr/>
          <a:lstStyle/>
          <a:p>
            <a:fld id="{20291E4E-3BB1-E442-BA55-7338452AC4CF}" type="slidenum">
              <a:rPr lang="ru-RU" smtClean="0"/>
              <a:t>21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BE2E4B-6D46-D0F3-2B33-1BDE474D2292}"/>
              </a:ext>
            </a:extLst>
          </p:cNvPr>
          <p:cNvSpPr txBox="1"/>
          <p:nvPr/>
        </p:nvSpPr>
        <p:spPr>
          <a:xfrm>
            <a:off x="331344" y="1263543"/>
            <a:ext cx="49633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2800" i="0" kern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Строка состоит только из </a:t>
            </a:r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цифр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60444C-494A-E15E-A0F6-E2BD2944727A}"/>
              </a:ext>
            </a:extLst>
          </p:cNvPr>
          <p:cNvSpPr txBox="1"/>
          <p:nvPr/>
        </p:nvSpPr>
        <p:spPr>
          <a:xfrm>
            <a:off x="5699938" y="2184255"/>
            <a:ext cx="60985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Строка состоит только из алфавитно-цифровых символов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44762C-1081-0E9C-68BD-79A161194333}"/>
              </a:ext>
            </a:extLst>
          </p:cNvPr>
          <p:cNvSpPr txBox="1"/>
          <p:nvPr/>
        </p:nvSpPr>
        <p:spPr>
          <a:xfrm>
            <a:off x="331344" y="4075862"/>
            <a:ext cx="53103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kumimoji="0" sz="28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Строка состоит только из букв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02D366D-467E-ADB2-6129-AE1032487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919" y="1637191"/>
            <a:ext cx="5773857" cy="259043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5930B20-BEF0-A207-060A-9C56B84C6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435" y="4447319"/>
            <a:ext cx="5773853" cy="259043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AA3BE78-A53A-D598-2504-93EB3359B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840" y="2970714"/>
            <a:ext cx="5773821" cy="259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29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40" y="143841"/>
            <a:ext cx="10016359" cy="795067"/>
          </a:xfrm>
        </p:spPr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Задание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46486" y="1155884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6000" y="6248400"/>
            <a:ext cx="396000" cy="360000"/>
          </a:xfrm>
        </p:spPr>
        <p:txBody>
          <a:bodyPr/>
          <a:lstStyle/>
          <a:p>
            <a:fld id="{20291E4E-3BB1-E442-BA55-7338452AC4CF}" type="slidenum">
              <a:rPr lang="ru-RU" smtClean="0"/>
              <a:t>22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63B832-EE2C-4C8D-C318-333EEC4EA43E}"/>
              </a:ext>
            </a:extLst>
          </p:cNvPr>
          <p:cNvSpPr txBox="1"/>
          <p:nvPr/>
        </p:nvSpPr>
        <p:spPr>
          <a:xfrm>
            <a:off x="652169" y="1731798"/>
            <a:ext cx="97106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Написать программу «Анализатор слова», в которой сообщается: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Длина слова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гласных и согласных</a:t>
            </a:r>
          </a:p>
          <a:p>
            <a:pPr algn="just"/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B90B15-0E24-D8B4-B174-C79C83F85CDF}"/>
              </a:ext>
            </a:extLst>
          </p:cNvPr>
          <p:cNvSpPr txBox="1"/>
          <p:nvPr/>
        </p:nvSpPr>
        <p:spPr>
          <a:xfrm>
            <a:off x="776340" y="4942702"/>
            <a:ext cx="588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ВКБ23, 24 продолжить отсюда на следующей лекции</a:t>
            </a:r>
          </a:p>
        </p:txBody>
      </p:sp>
    </p:spTree>
    <p:extLst>
      <p:ext uri="{BB962C8B-B14F-4D97-AF65-F5344CB8AC3E}">
        <p14:creationId xmlns:p14="http://schemas.microsoft.com/office/powerpoint/2010/main" val="3285832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42D77-82DD-232B-C4DB-7190DF2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112" y="209151"/>
            <a:ext cx="10058400" cy="766709"/>
          </a:xfrm>
        </p:spPr>
        <p:txBody>
          <a:bodyPr/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Задание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297D33-7B52-D6AF-C021-EBBD91A0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1E4E-3BB1-E442-BA55-7338452AC4CF}" type="slidenum">
              <a:rPr lang="ru-RU" smtClean="0"/>
              <a:t>23</a:t>
            </a:fld>
            <a:endParaRPr lang="ru-RU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B81314A4-D385-4039-8A70-9BC0789BF01C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346486" y="1267711"/>
            <a:ext cx="10972800" cy="2634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714375" indent="-714375" eaLnBrk="0" hangingPunct="0">
              <a:tabLst>
                <a:tab pos="7143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7143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7143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7143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7143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43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43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43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43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Ввести имя, отчество и фамилию. Преобразовать их к формату Фамилия И. О.</a:t>
            </a:r>
            <a:endParaRPr lang="en-US" alt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eaLnBrk="1" hangingPunct="1">
              <a:spcBef>
                <a:spcPct val="50000"/>
              </a:spcBef>
              <a:buNone/>
            </a:pPr>
            <a:r>
              <a:rPr lang="ru-RU" altLang="ru-RU" sz="28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Пример:</a:t>
            </a:r>
          </a:p>
          <a:p>
            <a:pPr marL="0" indent="0" algn="just" eaLnBrk="1" hangingPunct="1">
              <a:buNone/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Введите имя, отчество</a:t>
            </a:r>
            <a:r>
              <a:rPr lang="en-US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фамилию: </a:t>
            </a:r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Александр Сергеевич Пушкин</a:t>
            </a:r>
          </a:p>
          <a:p>
            <a:pPr marL="0" indent="0" algn="just" eaLnBrk="1" hangingPunct="1">
              <a:buNone/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Результат:	 </a:t>
            </a:r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Пушкин А. С.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alt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53A05E01-39E2-B71A-C906-BC984EB90223}"/>
              </a:ext>
            </a:extLst>
          </p:cNvPr>
          <p:cNvCxnSpPr/>
          <p:nvPr/>
        </p:nvCxnSpPr>
        <p:spPr>
          <a:xfrm>
            <a:off x="346486" y="1155884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Box 5">
            <a:extLst>
              <a:ext uri="{FF2B5EF4-FFF2-40B4-BE49-F238E27FC236}">
                <a16:creationId xmlns:a16="http://schemas.microsoft.com/office/drawing/2014/main" id="{8F1222B7-4581-CC74-9FB6-99E357B2E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485" y="3958037"/>
            <a:ext cx="10781298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47675" indent="-268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4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Алгоритм:</a:t>
            </a:r>
          </a:p>
          <a:p>
            <a:pPr lvl="1" eaLnBrk="1" hangingPunct="1">
              <a:spcBef>
                <a:spcPct val="15000"/>
              </a:spcBef>
              <a:buFontTx/>
              <a:buChar char="•"/>
            </a:pP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найти первый пробел и выделить имя</a:t>
            </a:r>
          </a:p>
          <a:p>
            <a:pPr lvl="1" eaLnBrk="1" hangingPunct="1">
              <a:spcBef>
                <a:spcPct val="15000"/>
              </a:spcBef>
              <a:buFontTx/>
              <a:buChar char="•"/>
            </a:pP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удалить имя с пробелом из основной строки</a:t>
            </a:r>
          </a:p>
          <a:p>
            <a:pPr lvl="1" eaLnBrk="1" hangingPunct="1">
              <a:spcBef>
                <a:spcPct val="15000"/>
              </a:spcBef>
              <a:buFontTx/>
              <a:buChar char="•"/>
            </a:pP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найти первый пробел и выделить отчество</a:t>
            </a:r>
          </a:p>
          <a:p>
            <a:pPr lvl="1" eaLnBrk="1" hangingPunct="1">
              <a:spcBef>
                <a:spcPct val="15000"/>
              </a:spcBef>
              <a:buFontTx/>
              <a:buChar char="•"/>
            </a:pP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удалить отчество с пробелом из основной строки</a:t>
            </a:r>
          </a:p>
          <a:p>
            <a:pPr lvl="1" eaLnBrk="1" hangingPunct="1">
              <a:spcBef>
                <a:spcPct val="15000"/>
              </a:spcBef>
              <a:buFontTx/>
              <a:buChar char="•"/>
            </a:pP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«сцепить» фамилию, первые буквы имени и фамилии, точки, пробелы…</a:t>
            </a:r>
          </a:p>
        </p:txBody>
      </p:sp>
    </p:spTree>
    <p:extLst>
      <p:ext uri="{BB962C8B-B14F-4D97-AF65-F5344CB8AC3E}">
        <p14:creationId xmlns:p14="http://schemas.microsoft.com/office/powerpoint/2010/main" val="220025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42D77-82DD-232B-C4DB-7190DF2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04" y="370732"/>
            <a:ext cx="10058400" cy="619837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297D33-7B52-D6AF-C021-EBBD91A0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1E4E-3BB1-E442-BA55-7338452AC4CF}" type="slidenum">
              <a:rPr lang="ru-RU" smtClean="0"/>
              <a:t>24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16FCEC7-6E45-4AD3-2CBA-2BCB68781EAA}"/>
              </a:ext>
            </a:extLst>
          </p:cNvPr>
          <p:cNvCxnSpPr/>
          <p:nvPr/>
        </p:nvCxnSpPr>
        <p:spPr>
          <a:xfrm>
            <a:off x="346486" y="1155884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28C4ED-C6FC-46D3-1FE8-876DD2AA3764}"/>
              </a:ext>
            </a:extLst>
          </p:cNvPr>
          <p:cNvSpPr txBox="1"/>
          <p:nvPr/>
        </p:nvSpPr>
        <p:spPr>
          <a:xfrm>
            <a:off x="578604" y="1565337"/>
            <a:ext cx="856927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dirty="0">
                <a:effectLst/>
                <a:latin typeface="JetBrains Mono"/>
              </a:rPr>
              <a:t>s =</a:t>
            </a:r>
            <a:r>
              <a:rPr lang="en" sz="3200" dirty="0"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lang="en" sz="3200" dirty="0">
                <a:solidFill>
                  <a:srgbClr val="011893"/>
                </a:solidFill>
                <a:effectLst/>
                <a:latin typeface="JetBrains Mono"/>
              </a:rPr>
              <a:t>input</a:t>
            </a:r>
            <a:r>
              <a:rPr lang="en" sz="3200" dirty="0">
                <a:effectLst/>
                <a:latin typeface="JetBrains Mono"/>
              </a:rPr>
              <a:t>(</a:t>
            </a:r>
            <a:r>
              <a:rPr lang="en" sz="3200" dirty="0">
                <a:solidFill>
                  <a:srgbClr val="00B050"/>
                </a:solidFill>
                <a:effectLst/>
                <a:latin typeface="JetBrains Mono"/>
              </a:rPr>
              <a:t>"</a:t>
            </a:r>
            <a:r>
              <a:rPr lang="ru-RU" sz="3200" dirty="0">
                <a:solidFill>
                  <a:srgbClr val="00B050"/>
                </a:solidFill>
                <a:effectLst/>
                <a:latin typeface="JetBrains Mono"/>
              </a:rPr>
              <a:t>Введите имя, отчество и фамилию: " </a:t>
            </a:r>
            <a:r>
              <a:rPr lang="ru-RU" sz="3200" dirty="0">
                <a:effectLst/>
                <a:latin typeface="JetBrains Mono"/>
              </a:rPr>
              <a:t>)</a:t>
            </a:r>
            <a:br>
              <a:rPr lang="ru-RU" sz="32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" sz="3200" dirty="0">
                <a:effectLst/>
                <a:latin typeface="JetBrains Mono"/>
              </a:rPr>
              <a:t>n = </a:t>
            </a:r>
            <a:r>
              <a:rPr lang="en" sz="3200" dirty="0" err="1">
                <a:effectLst/>
                <a:latin typeface="JetBrains Mono"/>
              </a:rPr>
              <a:t>s.find</a:t>
            </a:r>
            <a:r>
              <a:rPr lang="en" sz="3200" dirty="0">
                <a:effectLst/>
                <a:latin typeface="JetBrains Mono"/>
              </a:rPr>
              <a:t> ( </a:t>
            </a:r>
            <a:r>
              <a:rPr lang="en" sz="3200" dirty="0">
                <a:solidFill>
                  <a:srgbClr val="00B050"/>
                </a:solidFill>
                <a:effectLst/>
                <a:latin typeface="JetBrains Mono"/>
              </a:rPr>
              <a:t>" "</a:t>
            </a:r>
            <a:r>
              <a:rPr lang="en" sz="3200" dirty="0">
                <a:solidFill>
                  <a:srgbClr val="6AAB73"/>
                </a:solidFill>
                <a:effectLst/>
                <a:latin typeface="JetBrains Mono"/>
              </a:rPr>
              <a:t> </a:t>
            </a:r>
            <a:r>
              <a:rPr lang="en" sz="3200" dirty="0">
                <a:effectLst/>
                <a:latin typeface="JetBrains Mono"/>
              </a:rPr>
              <a:t>)</a:t>
            </a:r>
            <a:br>
              <a:rPr lang="en" sz="32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" sz="3200" dirty="0">
                <a:effectLst/>
                <a:latin typeface="JetBrains Mono"/>
              </a:rPr>
              <a:t>name = s[:n]    </a:t>
            </a:r>
            <a:r>
              <a:rPr lang="en" sz="3200" dirty="0">
                <a:solidFill>
                  <a:srgbClr val="7A7E85"/>
                </a:solidFill>
                <a:effectLst/>
                <a:latin typeface="JetBrains Mono"/>
              </a:rPr>
              <a:t># </a:t>
            </a:r>
            <a:r>
              <a:rPr lang="ru-RU" sz="3200" dirty="0">
                <a:solidFill>
                  <a:srgbClr val="7A7E85"/>
                </a:solidFill>
                <a:effectLst/>
                <a:latin typeface="JetBrains Mono"/>
              </a:rPr>
              <a:t>вырезать имя</a:t>
            </a:r>
            <a:br>
              <a:rPr lang="ru-RU" sz="3200" dirty="0">
                <a:solidFill>
                  <a:srgbClr val="7A7E85"/>
                </a:solidFill>
                <a:effectLst/>
                <a:latin typeface="JetBrains Mono"/>
              </a:rPr>
            </a:br>
            <a:r>
              <a:rPr lang="en" sz="3200" dirty="0">
                <a:effectLst/>
                <a:latin typeface="JetBrains Mono"/>
              </a:rPr>
              <a:t>s = s[n+</a:t>
            </a:r>
            <a:r>
              <a:rPr lang="en" sz="3200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" sz="3200" dirty="0">
                <a:effectLst/>
                <a:latin typeface="JetBrains Mono"/>
              </a:rPr>
              <a:t>:]</a:t>
            </a:r>
            <a:br>
              <a:rPr lang="en" sz="32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" sz="3200" dirty="0">
                <a:effectLst/>
                <a:latin typeface="JetBrains Mono"/>
              </a:rPr>
              <a:t>n = </a:t>
            </a:r>
            <a:r>
              <a:rPr lang="en" sz="3200" dirty="0" err="1">
                <a:effectLst/>
                <a:latin typeface="JetBrains Mono"/>
              </a:rPr>
              <a:t>s.find</a:t>
            </a:r>
            <a:r>
              <a:rPr lang="en" sz="3200" dirty="0">
                <a:effectLst/>
                <a:latin typeface="JetBrains Mono"/>
              </a:rPr>
              <a:t> ( </a:t>
            </a:r>
            <a:r>
              <a:rPr lang="en" sz="3200" dirty="0">
                <a:solidFill>
                  <a:srgbClr val="00B050"/>
                </a:solidFill>
                <a:effectLst/>
                <a:latin typeface="JetBrains Mono"/>
              </a:rPr>
              <a:t>" "</a:t>
            </a:r>
            <a:r>
              <a:rPr lang="en" sz="3200" dirty="0">
                <a:solidFill>
                  <a:srgbClr val="6AAB73"/>
                </a:solidFill>
                <a:effectLst/>
                <a:latin typeface="JetBrains Mono"/>
              </a:rPr>
              <a:t> </a:t>
            </a:r>
            <a:r>
              <a:rPr lang="en" sz="3200" dirty="0">
                <a:effectLst/>
                <a:latin typeface="JetBrains Mono"/>
              </a:rPr>
              <a:t>)</a:t>
            </a:r>
            <a:br>
              <a:rPr lang="en" sz="32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" sz="3200" dirty="0">
                <a:effectLst/>
                <a:latin typeface="JetBrains Mono"/>
              </a:rPr>
              <a:t>name2 = s[:n]       </a:t>
            </a:r>
            <a:r>
              <a:rPr lang="en" sz="3200" dirty="0">
                <a:solidFill>
                  <a:srgbClr val="7A7E85"/>
                </a:solidFill>
                <a:effectLst/>
                <a:latin typeface="JetBrains Mono"/>
              </a:rPr>
              <a:t># </a:t>
            </a:r>
            <a:r>
              <a:rPr lang="ru-RU" sz="3200" dirty="0">
                <a:solidFill>
                  <a:srgbClr val="7A7E85"/>
                </a:solidFill>
                <a:effectLst/>
                <a:latin typeface="JetBrains Mono"/>
              </a:rPr>
              <a:t>вырезать отчество</a:t>
            </a:r>
            <a:br>
              <a:rPr lang="ru-RU" sz="3200" dirty="0">
                <a:solidFill>
                  <a:srgbClr val="7A7E85"/>
                </a:solidFill>
                <a:effectLst/>
                <a:latin typeface="JetBrains Mono"/>
              </a:rPr>
            </a:br>
            <a:r>
              <a:rPr lang="en" sz="3200" dirty="0">
                <a:effectLst/>
                <a:latin typeface="JetBrains Mono"/>
              </a:rPr>
              <a:t>s = s[n+</a:t>
            </a:r>
            <a:r>
              <a:rPr lang="en" sz="3200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" sz="3200" dirty="0">
                <a:effectLst/>
                <a:latin typeface="JetBrains Mono"/>
              </a:rPr>
              <a:t>:]  </a:t>
            </a:r>
            <a:r>
              <a:rPr lang="en" sz="3200" dirty="0">
                <a:solidFill>
                  <a:srgbClr val="BCBEC4"/>
                </a:solidFill>
                <a:effectLst/>
                <a:latin typeface="JetBrains Mono"/>
              </a:rPr>
              <a:t>       </a:t>
            </a:r>
            <a:r>
              <a:rPr lang="en" sz="3200" dirty="0">
                <a:solidFill>
                  <a:srgbClr val="7A7E85"/>
                </a:solidFill>
                <a:effectLst/>
                <a:latin typeface="JetBrains Mono"/>
              </a:rPr>
              <a:t># </a:t>
            </a:r>
            <a:r>
              <a:rPr lang="ru-RU" sz="3200" dirty="0">
                <a:solidFill>
                  <a:srgbClr val="7A7E85"/>
                </a:solidFill>
                <a:effectLst/>
                <a:latin typeface="JetBrains Mono"/>
              </a:rPr>
              <a:t>осталась фамилия</a:t>
            </a:r>
            <a:br>
              <a:rPr lang="ru-RU" sz="3200" dirty="0">
                <a:solidFill>
                  <a:srgbClr val="7A7E85"/>
                </a:solidFill>
                <a:effectLst/>
                <a:latin typeface="JetBrains Mono"/>
              </a:rPr>
            </a:br>
            <a:r>
              <a:rPr lang="en" sz="3200" dirty="0">
                <a:effectLst/>
                <a:latin typeface="JetBrains Mono"/>
              </a:rPr>
              <a:t>s = s + </a:t>
            </a:r>
            <a:r>
              <a:rPr lang="en" sz="3200" dirty="0">
                <a:solidFill>
                  <a:srgbClr val="00B050"/>
                </a:solidFill>
                <a:effectLst/>
                <a:latin typeface="JetBrains Mono"/>
              </a:rPr>
              <a:t>" "</a:t>
            </a:r>
            <a:r>
              <a:rPr lang="en" sz="3200" dirty="0">
                <a:solidFill>
                  <a:srgbClr val="6AAB73"/>
                </a:solidFill>
                <a:effectLst/>
                <a:latin typeface="JetBrains Mono"/>
              </a:rPr>
              <a:t> </a:t>
            </a:r>
            <a:r>
              <a:rPr lang="en" sz="3200" dirty="0">
                <a:effectLst/>
                <a:latin typeface="JetBrains Mono"/>
              </a:rPr>
              <a:t>+  name[</a:t>
            </a:r>
            <a:r>
              <a:rPr lang="en" sz="3200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" sz="3200" dirty="0">
                <a:effectLst/>
                <a:latin typeface="JetBrains Mono"/>
              </a:rPr>
              <a:t>] +</a:t>
            </a:r>
            <a:r>
              <a:rPr lang="en" sz="3200" dirty="0"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lang="en" sz="3200" dirty="0">
                <a:solidFill>
                  <a:srgbClr val="00B050"/>
                </a:solidFill>
                <a:effectLst/>
                <a:latin typeface="JetBrains Mono"/>
              </a:rPr>
              <a:t>"." </a:t>
            </a:r>
            <a:r>
              <a:rPr lang="en" sz="3200" dirty="0">
                <a:effectLst/>
                <a:latin typeface="JetBrains Mono"/>
              </a:rPr>
              <a:t>+ name2[</a:t>
            </a:r>
            <a:r>
              <a:rPr lang="en" sz="3200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" sz="3200" dirty="0">
                <a:effectLst/>
                <a:latin typeface="JetBrains Mono"/>
              </a:rPr>
              <a:t>] + </a:t>
            </a:r>
            <a:r>
              <a:rPr lang="en" sz="3200" dirty="0">
                <a:solidFill>
                  <a:srgbClr val="00B050"/>
                </a:solidFill>
                <a:effectLst/>
                <a:latin typeface="JetBrains Mono"/>
              </a:rPr>
              <a:t>"."</a:t>
            </a:r>
            <a:br>
              <a:rPr lang="en" sz="3200" dirty="0">
                <a:solidFill>
                  <a:srgbClr val="6AAB73"/>
                </a:solidFill>
                <a:effectLst/>
                <a:latin typeface="JetBrains Mono"/>
              </a:rPr>
            </a:br>
            <a:r>
              <a:rPr lang="en" sz="3200" dirty="0">
                <a:solidFill>
                  <a:srgbClr val="011893"/>
                </a:solidFill>
                <a:effectLst/>
                <a:latin typeface="JetBrains Mono"/>
              </a:rPr>
              <a:t>print</a:t>
            </a:r>
            <a:r>
              <a:rPr lang="en" sz="3200" dirty="0">
                <a:solidFill>
                  <a:srgbClr val="8888C6"/>
                </a:solidFill>
                <a:effectLst/>
                <a:latin typeface="JetBrains Mono"/>
              </a:rPr>
              <a:t> </a:t>
            </a:r>
            <a:r>
              <a:rPr lang="en" sz="3200" dirty="0">
                <a:effectLst/>
                <a:latin typeface="JetBrains Mono"/>
              </a:rPr>
              <a:t>( s )</a:t>
            </a:r>
          </a:p>
        </p:txBody>
      </p:sp>
    </p:spTree>
    <p:extLst>
      <p:ext uri="{BB962C8B-B14F-4D97-AF65-F5344CB8AC3E}">
        <p14:creationId xmlns:p14="http://schemas.microsoft.com/office/powerpoint/2010/main" val="1122902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42D77-82DD-232B-C4DB-7190DF2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86" y="370732"/>
            <a:ext cx="10290518" cy="619837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split()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297D33-7B52-D6AF-C021-EBBD91A0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1E4E-3BB1-E442-BA55-7338452AC4CF}" type="slidenum">
              <a:rPr lang="ru-RU" smtClean="0"/>
              <a:t>25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16FCEC7-6E45-4AD3-2CBA-2BCB68781EAA}"/>
              </a:ext>
            </a:extLst>
          </p:cNvPr>
          <p:cNvCxnSpPr/>
          <p:nvPr/>
        </p:nvCxnSpPr>
        <p:spPr>
          <a:xfrm>
            <a:off x="346486" y="1155884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9EAAAE7-06BA-5020-2351-8B62D7777D85}"/>
              </a:ext>
            </a:extLst>
          </p:cNvPr>
          <p:cNvSpPr txBox="1">
            <a:spLocks/>
          </p:cNvSpPr>
          <p:nvPr/>
        </p:nvSpPr>
        <p:spPr bwMode="auto">
          <a:xfrm>
            <a:off x="346486" y="1455923"/>
            <a:ext cx="10461210" cy="985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457200" indent="-457200">
              <a:buFont typeface="Wingdings" pitchFamily="2" charset="2"/>
              <a:buChar char="Ø"/>
            </a:pPr>
            <a:r>
              <a:rPr lang="en-US" sz="32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split() </a:t>
            </a:r>
            <a:r>
              <a:rPr lang="ru-RU" sz="32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разбиение строки по разделителю на список строк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4A74432-0E8E-B345-7BF3-468BF4CFB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034" y="5420975"/>
            <a:ext cx="626313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u-RU" sz="2200" b="1" dirty="0">
                <a:solidFill>
                  <a:srgbClr val="FF0000"/>
                </a:solidFill>
                <a:latin typeface="Courier New" panose="02070309020205020404" pitchFamily="49" charset="0"/>
              </a:rPr>
              <a:t> </a:t>
            </a:r>
            <a:r>
              <a:rPr lang="ru-RU" alt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Александр  Сергеевич  Пушкин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3333CA5-258B-AE40-F91A-AF07294C6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9160" y="5921405"/>
            <a:ext cx="15552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u-RU" sz="2800" b="1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fio</a:t>
            </a:r>
            <a:r>
              <a:rPr lang="en-US" altLang="ru-RU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ru-RU" sz="2800" b="1" dirty="0">
                <a:solidFill>
                  <a:srgbClr val="00B0F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  <a:r>
              <a:rPr lang="en-US" altLang="ru-RU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ru-RU" sz="2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ru-RU" altLang="ru-RU" sz="28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083D151-2022-CF0A-86F3-D2C878C86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9940" y="5924338"/>
            <a:ext cx="15552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u-RU" sz="2800" b="1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fio</a:t>
            </a:r>
            <a:r>
              <a:rPr lang="en-US" altLang="ru-RU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ru-RU" altLang="ru-RU" sz="2800" b="1" dirty="0">
                <a:solidFill>
                  <a:srgbClr val="00B0F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</a:t>
            </a:r>
            <a:r>
              <a:rPr lang="en-US" altLang="ru-RU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ru-RU" sz="2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ru-RU" altLang="ru-RU" sz="28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874E119-07BF-43C5-B2EC-89FF07925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002" y="5891583"/>
            <a:ext cx="15552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u-RU" sz="2800" b="1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fio</a:t>
            </a:r>
            <a:r>
              <a:rPr lang="en-US" altLang="ru-RU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ru-RU" altLang="ru-RU" sz="2800" b="1" dirty="0">
                <a:solidFill>
                  <a:srgbClr val="00B0F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</a:t>
            </a:r>
            <a:r>
              <a:rPr lang="en-US" altLang="ru-RU" sz="2800" b="1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</a:t>
            </a:r>
            <a:r>
              <a:rPr lang="en-US" altLang="ru-RU" sz="2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ru-RU" altLang="ru-RU" sz="2800" dirty="0"/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1EE14261-3678-C3C7-BE18-18D641679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008" y="5519314"/>
            <a:ext cx="0" cy="744538"/>
          </a:xfrm>
          <a:custGeom>
            <a:avLst/>
            <a:gdLst>
              <a:gd name="T0" fmla="*/ 0 w 10632"/>
              <a:gd name="T1" fmla="*/ 0 h 744279"/>
              <a:gd name="T2" fmla="*/ 0 w 10632"/>
              <a:gd name="T3" fmla="*/ 745056 h 744279"/>
              <a:gd name="T4" fmla="*/ 0 60000 65536"/>
              <a:gd name="T5" fmla="*/ 0 60000 65536"/>
              <a:gd name="T6" fmla="*/ 0 w 10632"/>
              <a:gd name="T7" fmla="*/ 0 h 744279"/>
              <a:gd name="T8" fmla="*/ 0 w 10632"/>
              <a:gd name="T9" fmla="*/ 744279 h 74427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632" h="744279">
                <a:moveTo>
                  <a:pt x="0" y="0"/>
                </a:moveTo>
                <a:lnTo>
                  <a:pt x="10632" y="744279"/>
                </a:lnTo>
              </a:path>
            </a:pathLst>
          </a:custGeom>
          <a:noFill/>
          <a:ln w="127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805C3C15-5A57-67B4-45BE-58952045E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4437" y="5503862"/>
            <a:ext cx="0" cy="744538"/>
          </a:xfrm>
          <a:custGeom>
            <a:avLst/>
            <a:gdLst>
              <a:gd name="T0" fmla="*/ 0 w 10632"/>
              <a:gd name="T1" fmla="*/ 0 h 744279"/>
              <a:gd name="T2" fmla="*/ 0 w 10632"/>
              <a:gd name="T3" fmla="*/ 745056 h 744279"/>
              <a:gd name="T4" fmla="*/ 0 60000 65536"/>
              <a:gd name="T5" fmla="*/ 0 60000 65536"/>
              <a:gd name="T6" fmla="*/ 0 w 10632"/>
              <a:gd name="T7" fmla="*/ 0 h 744279"/>
              <a:gd name="T8" fmla="*/ 0 w 10632"/>
              <a:gd name="T9" fmla="*/ 744279 h 74427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632" h="744279">
                <a:moveTo>
                  <a:pt x="0" y="0"/>
                </a:moveTo>
                <a:lnTo>
                  <a:pt x="10632" y="744279"/>
                </a:lnTo>
              </a:path>
            </a:pathLst>
          </a:custGeom>
          <a:noFill/>
          <a:ln w="127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59698-CFDE-20C8-47F0-725C3333AA27}"/>
              </a:ext>
            </a:extLst>
          </p:cNvPr>
          <p:cNvSpPr txBox="1"/>
          <p:nvPr/>
        </p:nvSpPr>
        <p:spPr>
          <a:xfrm>
            <a:off x="1038631" y="2589431"/>
            <a:ext cx="97690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011893"/>
                </a:solidFill>
                <a:effectLst/>
                <a:latin typeface="JetBrains Mono"/>
              </a:rPr>
              <a:t>print</a:t>
            </a:r>
            <a:r>
              <a:rPr lang="en" sz="3200" dirty="0">
                <a:solidFill>
                  <a:srgbClr val="8888C6"/>
                </a:solidFill>
                <a:effectLst/>
                <a:latin typeface="JetBrains Mono"/>
              </a:rPr>
              <a:t> </a:t>
            </a:r>
            <a:r>
              <a:rPr lang="en" sz="3200" dirty="0">
                <a:effectLst/>
                <a:latin typeface="JetBrains Mono"/>
              </a:rPr>
              <a:t>(</a:t>
            </a:r>
            <a:r>
              <a:rPr lang="en" sz="3200" dirty="0"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lang="en" sz="3200" dirty="0">
                <a:solidFill>
                  <a:srgbClr val="00B050"/>
                </a:solidFill>
                <a:effectLst/>
                <a:latin typeface="JetBrains Mono"/>
              </a:rPr>
              <a:t>"</a:t>
            </a:r>
            <a:r>
              <a:rPr lang="ru-RU" sz="3200" dirty="0">
                <a:solidFill>
                  <a:srgbClr val="00B050"/>
                </a:solidFill>
                <a:effectLst/>
                <a:latin typeface="JetBrains Mono"/>
              </a:rPr>
              <a:t>Введите имя, отчество и фамилию:</a:t>
            </a:r>
            <a:r>
              <a:rPr lang="ru-RU" sz="3200" dirty="0">
                <a:solidFill>
                  <a:srgbClr val="6AAB73"/>
                </a:solidFill>
                <a:effectLst/>
                <a:latin typeface="JetBrains Mono"/>
              </a:rPr>
              <a:t>" </a:t>
            </a:r>
            <a:r>
              <a:rPr lang="ru-RU" sz="3200" dirty="0">
                <a:effectLst/>
                <a:latin typeface="JetBrains Mono"/>
              </a:rPr>
              <a:t>)</a:t>
            </a:r>
            <a:br>
              <a:rPr lang="ru-RU" sz="32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" sz="3200" dirty="0">
                <a:effectLst/>
                <a:latin typeface="JetBrains Mono"/>
              </a:rPr>
              <a:t>s =</a:t>
            </a:r>
            <a:r>
              <a:rPr lang="en" sz="3200" dirty="0"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lang="en" sz="3200" dirty="0">
                <a:solidFill>
                  <a:srgbClr val="011893"/>
                </a:solidFill>
                <a:effectLst/>
                <a:latin typeface="JetBrains Mono"/>
              </a:rPr>
              <a:t>input</a:t>
            </a:r>
            <a:r>
              <a:rPr lang="en" sz="3200" dirty="0">
                <a:solidFill>
                  <a:srgbClr val="8888C6"/>
                </a:solidFill>
                <a:effectLst/>
                <a:latin typeface="JetBrains Mono"/>
              </a:rPr>
              <a:t> </a:t>
            </a:r>
            <a:r>
              <a:rPr lang="en" sz="3200" dirty="0">
                <a:effectLst/>
                <a:latin typeface="JetBrains Mono"/>
              </a:rPr>
              <a:t>()</a:t>
            </a:r>
            <a:br>
              <a:rPr lang="en" sz="32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" sz="3200" dirty="0" err="1">
                <a:effectLst/>
                <a:latin typeface="JetBrains Mono"/>
              </a:rPr>
              <a:t>fio</a:t>
            </a:r>
            <a:r>
              <a:rPr lang="en" sz="3200" dirty="0">
                <a:effectLst/>
                <a:latin typeface="JetBrains Mono"/>
              </a:rPr>
              <a:t> = </a:t>
            </a:r>
            <a:r>
              <a:rPr lang="en" sz="3200" dirty="0" err="1">
                <a:effectLst/>
                <a:latin typeface="JetBrains Mono"/>
              </a:rPr>
              <a:t>s.split</a:t>
            </a:r>
            <a:r>
              <a:rPr lang="en" sz="3200" dirty="0">
                <a:effectLst/>
                <a:latin typeface="JetBrains Mono"/>
              </a:rPr>
              <a:t>()</a:t>
            </a:r>
            <a:br>
              <a:rPr lang="en" sz="3200" dirty="0">
                <a:effectLst/>
                <a:latin typeface="JetBrains Mono"/>
              </a:rPr>
            </a:br>
            <a:r>
              <a:rPr lang="en" sz="3200" dirty="0">
                <a:effectLst/>
                <a:latin typeface="JetBrains Mono"/>
              </a:rPr>
              <a:t>s = </a:t>
            </a:r>
            <a:r>
              <a:rPr lang="en" sz="3200" dirty="0" err="1">
                <a:effectLst/>
                <a:latin typeface="JetBrains Mono"/>
              </a:rPr>
              <a:t>fio</a:t>
            </a:r>
            <a:r>
              <a:rPr lang="en" sz="3200" dirty="0">
                <a:effectLst/>
                <a:latin typeface="JetBrains Mono"/>
              </a:rPr>
              <a:t>[</a:t>
            </a:r>
            <a:r>
              <a:rPr lang="en" sz="3200" dirty="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" sz="3200" dirty="0">
                <a:effectLst/>
                <a:latin typeface="JetBrains Mono"/>
              </a:rPr>
              <a:t>] +</a:t>
            </a:r>
            <a:r>
              <a:rPr lang="en" sz="3200" dirty="0"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lang="en" sz="3200" dirty="0">
                <a:solidFill>
                  <a:srgbClr val="00B050"/>
                </a:solidFill>
                <a:effectLst/>
                <a:latin typeface="JetBrains Mono"/>
              </a:rPr>
              <a:t>" "</a:t>
            </a:r>
            <a:r>
              <a:rPr lang="en" sz="3200" dirty="0">
                <a:solidFill>
                  <a:srgbClr val="6AAB73"/>
                </a:solidFill>
                <a:effectLst/>
                <a:latin typeface="JetBrains Mono"/>
              </a:rPr>
              <a:t> </a:t>
            </a:r>
            <a:r>
              <a:rPr lang="en" sz="3200" dirty="0">
                <a:effectLst/>
                <a:latin typeface="JetBrains Mono"/>
              </a:rPr>
              <a:t>+ </a:t>
            </a:r>
            <a:r>
              <a:rPr lang="en" sz="3200" dirty="0" err="1">
                <a:effectLst/>
                <a:latin typeface="JetBrains Mono"/>
              </a:rPr>
              <a:t>fio</a:t>
            </a:r>
            <a:r>
              <a:rPr lang="en" sz="3200" dirty="0">
                <a:effectLst/>
                <a:latin typeface="JetBrains Mono"/>
              </a:rPr>
              <a:t>[</a:t>
            </a:r>
            <a:r>
              <a:rPr lang="en" sz="3200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" sz="3200" dirty="0">
                <a:effectLst/>
                <a:latin typeface="JetBrains Mono"/>
              </a:rPr>
              <a:t>][</a:t>
            </a:r>
            <a:r>
              <a:rPr lang="en" sz="3200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" sz="3200" dirty="0">
                <a:effectLst/>
                <a:latin typeface="JetBrains Mono"/>
              </a:rPr>
              <a:t>] +</a:t>
            </a:r>
            <a:r>
              <a:rPr lang="en" sz="3200" dirty="0"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lang="en" sz="3200" dirty="0">
                <a:solidFill>
                  <a:srgbClr val="00B050"/>
                </a:solidFill>
                <a:effectLst/>
                <a:latin typeface="JetBrains Mono"/>
              </a:rPr>
              <a:t>"."</a:t>
            </a:r>
            <a:r>
              <a:rPr lang="en" sz="3200" dirty="0">
                <a:solidFill>
                  <a:srgbClr val="6AAB73"/>
                </a:solidFill>
                <a:effectLst/>
                <a:latin typeface="JetBrains Mono"/>
              </a:rPr>
              <a:t> </a:t>
            </a:r>
            <a:r>
              <a:rPr lang="en" sz="3200" dirty="0">
                <a:effectLst/>
                <a:latin typeface="JetBrains Mono"/>
              </a:rPr>
              <a:t>+ </a:t>
            </a:r>
            <a:r>
              <a:rPr lang="en" sz="3200" dirty="0" err="1">
                <a:effectLst/>
                <a:latin typeface="JetBrains Mono"/>
              </a:rPr>
              <a:t>fio</a:t>
            </a:r>
            <a:r>
              <a:rPr lang="en" sz="3200" dirty="0">
                <a:effectLst/>
                <a:latin typeface="JetBrains Mono"/>
              </a:rPr>
              <a:t>[</a:t>
            </a:r>
            <a:r>
              <a:rPr lang="en" sz="3200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" sz="3200" dirty="0">
                <a:effectLst/>
                <a:latin typeface="JetBrains Mono"/>
              </a:rPr>
              <a:t>][</a:t>
            </a:r>
            <a:r>
              <a:rPr lang="en" sz="3200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" sz="3200" dirty="0">
                <a:effectLst/>
                <a:latin typeface="JetBrains Mono"/>
              </a:rPr>
              <a:t>] +</a:t>
            </a:r>
            <a:r>
              <a:rPr lang="en" sz="3200" dirty="0"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lang="en" sz="3200" dirty="0">
                <a:solidFill>
                  <a:srgbClr val="00B050"/>
                </a:solidFill>
                <a:effectLst/>
                <a:latin typeface="JetBrains Mono"/>
              </a:rPr>
              <a:t>"."</a:t>
            </a:r>
            <a:br>
              <a:rPr lang="en" sz="3200" dirty="0">
                <a:solidFill>
                  <a:srgbClr val="6AAB73"/>
                </a:solidFill>
                <a:effectLst/>
                <a:latin typeface="JetBrains Mono"/>
              </a:rPr>
            </a:br>
            <a:r>
              <a:rPr lang="en" sz="3200" dirty="0">
                <a:solidFill>
                  <a:srgbClr val="011893"/>
                </a:solidFill>
                <a:effectLst/>
                <a:latin typeface="JetBrains Mono"/>
              </a:rPr>
              <a:t>print</a:t>
            </a:r>
            <a:r>
              <a:rPr lang="en" sz="3200" dirty="0">
                <a:solidFill>
                  <a:srgbClr val="8888C6"/>
                </a:solidFill>
                <a:effectLst/>
                <a:latin typeface="JetBrains Mono"/>
              </a:rPr>
              <a:t> </a:t>
            </a:r>
            <a:r>
              <a:rPr lang="en" sz="3200" dirty="0">
                <a:effectLst/>
                <a:latin typeface="JetBrains Mono"/>
              </a:rPr>
              <a:t>( s )</a:t>
            </a:r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00978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42D77-82DD-232B-C4DB-7190DF2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86" y="370732"/>
            <a:ext cx="10290518" cy="619837"/>
          </a:xfrm>
        </p:spPr>
        <p:txBody>
          <a:bodyPr/>
          <a:lstStyle/>
          <a:p>
            <a:r>
              <a:rPr lang="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Выравнивание строк, отступы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297D33-7B52-D6AF-C021-EBBD91A0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1E4E-3BB1-E442-BA55-7338452AC4CF}" type="slidenum">
              <a:rPr lang="ru-RU" smtClean="0"/>
              <a:t>26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16FCEC7-6E45-4AD3-2CBA-2BCB68781EAA}"/>
              </a:ext>
            </a:extLst>
          </p:cNvPr>
          <p:cNvCxnSpPr/>
          <p:nvPr/>
        </p:nvCxnSpPr>
        <p:spPr>
          <a:xfrm>
            <a:off x="346486" y="1155884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30C5ADE-4966-2CD1-2A73-A3F8F4817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2" y="1648701"/>
            <a:ext cx="6096000" cy="203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1BB1F49-3F3A-9909-FE69-C1AAB4810C6E}"/>
              </a:ext>
            </a:extLst>
          </p:cNvPr>
          <p:cNvSpPr txBox="1"/>
          <p:nvPr/>
        </p:nvSpPr>
        <p:spPr>
          <a:xfrm>
            <a:off x="346486" y="1326073"/>
            <a:ext cx="5527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ыравнивает строку по центру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AC1EF0B-FDDB-DAFA-F2C6-24E6039D3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004" y="3639838"/>
            <a:ext cx="6869596" cy="20217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CF377F2-AD5F-29E2-C34C-A418CA679A85}"/>
              </a:ext>
            </a:extLst>
          </p:cNvPr>
          <p:cNvSpPr txBox="1"/>
          <p:nvPr/>
        </p:nvSpPr>
        <p:spPr>
          <a:xfrm>
            <a:off x="6096000" y="2420159"/>
            <a:ext cx="58096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buNone/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Roboto"/>
              </a:rPr>
              <a:t>Если указан необязательный аргумент </a:t>
            </a:r>
            <a:r>
              <a:rPr 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oboto"/>
              </a:rPr>
              <a:t>&lt;</a:t>
            </a:r>
            <a:r>
              <a:rPr lang="e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oboto"/>
              </a:rPr>
              <a:t>fill&gt;</a:t>
            </a:r>
            <a:r>
              <a:rPr 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oboto"/>
              </a:rPr>
              <a:t> </a:t>
            </a:r>
            <a:r>
              <a:rPr lang="e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Roboto"/>
              </a:rPr>
              <a:t>,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Roboto"/>
              </a:rPr>
              <a:t>он используется как символ заполнения: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C65599-8423-A579-C4D4-D228B3980BAE}"/>
              </a:ext>
            </a:extLst>
          </p:cNvPr>
          <p:cNvSpPr txBox="1"/>
          <p:nvPr/>
        </p:nvSpPr>
        <p:spPr>
          <a:xfrm>
            <a:off x="251792" y="3598043"/>
            <a:ext cx="54089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Roboto"/>
              </a:rPr>
              <a:t>Если </a:t>
            </a:r>
            <a:r>
              <a:rPr lang="e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Roboto"/>
              </a:rPr>
              <a:t>s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Roboto"/>
              </a:rPr>
              <a:t>больше или равна </a:t>
            </a:r>
            <a:r>
              <a:rPr lang="ru-RU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oboto"/>
              </a:rPr>
              <a:t>&lt;</a:t>
            </a:r>
            <a:r>
              <a:rPr lang="e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oboto"/>
              </a:rPr>
              <a:t>width&gt;</a:t>
            </a:r>
            <a:r>
              <a:rPr lang="e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Roboto"/>
              </a:rPr>
              <a:t>,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Roboto"/>
              </a:rPr>
              <a:t>строка возвращается без изменений: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944A03A-98A7-7AE9-27C2-E90C2B574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86" y="4773023"/>
            <a:ext cx="5532772" cy="210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77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42D77-82DD-232B-C4DB-7190DF2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86" y="370732"/>
            <a:ext cx="10290518" cy="619837"/>
          </a:xfrm>
        </p:spPr>
        <p:txBody>
          <a:bodyPr/>
          <a:lstStyle/>
          <a:p>
            <a:r>
              <a:rPr lang="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Выравнивание строк, отступы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297D33-7B52-D6AF-C021-EBBD91A0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1E4E-3BB1-E442-BA55-7338452AC4CF}" type="slidenum">
              <a:rPr lang="ru-RU" smtClean="0"/>
              <a:t>27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16FCEC7-6E45-4AD3-2CBA-2BCB68781EAA}"/>
              </a:ext>
            </a:extLst>
          </p:cNvPr>
          <p:cNvCxnSpPr/>
          <p:nvPr/>
        </p:nvCxnSpPr>
        <p:spPr>
          <a:xfrm>
            <a:off x="346486" y="1155884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1BB1F49-3F3A-9909-FE69-C1AAB4810C6E}"/>
              </a:ext>
            </a:extLst>
          </p:cNvPr>
          <p:cNvSpPr txBox="1"/>
          <p:nvPr/>
        </p:nvSpPr>
        <p:spPr>
          <a:xfrm>
            <a:off x="646300" y="1484548"/>
            <a:ext cx="48454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ыравнивает строку по правому краю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C65599-8423-A579-C4D4-D228B3980BAE}"/>
              </a:ext>
            </a:extLst>
          </p:cNvPr>
          <p:cNvSpPr txBox="1"/>
          <p:nvPr/>
        </p:nvSpPr>
        <p:spPr>
          <a:xfrm>
            <a:off x="7082726" y="3420616"/>
            <a:ext cx="43188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ыравнивает строку по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левому</a:t>
            </a:r>
            <a:r>
              <a:rPr lang="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краю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B3C0327-4FAD-D1A4-72B5-1B5DC1218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974" y="2294569"/>
            <a:ext cx="7251700" cy="22987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1C0F5E-0FBF-5D9C-F8AA-45555AEF8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300" y="4312332"/>
            <a:ext cx="72517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5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42D77-82DD-232B-C4DB-7190DF2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86" y="370732"/>
            <a:ext cx="10290518" cy="61983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Pretty table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297D33-7B52-D6AF-C021-EBBD91A0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1E4E-3BB1-E442-BA55-7338452AC4CF}" type="slidenum">
              <a:rPr lang="ru-RU" smtClean="0"/>
              <a:t>28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16FCEC7-6E45-4AD3-2CBA-2BCB68781EAA}"/>
              </a:ext>
            </a:extLst>
          </p:cNvPr>
          <p:cNvCxnSpPr/>
          <p:nvPr/>
        </p:nvCxnSpPr>
        <p:spPr>
          <a:xfrm>
            <a:off x="346486" y="1155884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755CDE-7A89-8AAB-F580-8E25C2FE7307}"/>
              </a:ext>
            </a:extLst>
          </p:cNvPr>
          <p:cNvSpPr txBox="1"/>
          <p:nvPr/>
        </p:nvSpPr>
        <p:spPr>
          <a:xfrm>
            <a:off x="2214461" y="1279020"/>
            <a:ext cx="6523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Установка</a:t>
            </a:r>
            <a:r>
              <a:rPr lang="ru-RU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pip install 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prettytable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3A72CB-DA39-4E69-10E9-A9A7660C0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485" y="1722122"/>
            <a:ext cx="8029032" cy="475487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4C9B879-14AF-761A-DAFA-85017B1CF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362" y="4369607"/>
            <a:ext cx="4675158" cy="241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62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42D77-82DD-232B-C4DB-7190DF2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86" y="370732"/>
            <a:ext cx="10290518" cy="61983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Pretty table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297D33-7B52-D6AF-C021-EBBD91A0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1E4E-3BB1-E442-BA55-7338452AC4CF}" type="slidenum">
              <a:rPr lang="ru-RU" smtClean="0"/>
              <a:t>29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16FCEC7-6E45-4AD3-2CBA-2BCB68781EAA}"/>
              </a:ext>
            </a:extLst>
          </p:cNvPr>
          <p:cNvCxnSpPr/>
          <p:nvPr/>
        </p:nvCxnSpPr>
        <p:spPr>
          <a:xfrm>
            <a:off x="346486" y="1155884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A12358-229B-F0C8-614A-5E810E177587}"/>
              </a:ext>
            </a:extLst>
          </p:cNvPr>
          <p:cNvSpPr txBox="1"/>
          <p:nvPr/>
        </p:nvSpPr>
        <p:spPr>
          <a:xfrm>
            <a:off x="346486" y="1321200"/>
            <a:ext cx="6098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ru-RU" sz="3200" dirty="0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sz="32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етод </a:t>
            </a:r>
            <a:r>
              <a:rPr lang="e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PrettyTable.get_string</a:t>
            </a:r>
            <a:r>
              <a:rPr lang="e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FB5DC64-13DC-FB00-1E4D-89C07CBB6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12" y="1703797"/>
            <a:ext cx="7772400" cy="13072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030A7E-FA97-6E24-F693-C444F7FEAF74}"/>
              </a:ext>
            </a:extLst>
          </p:cNvPr>
          <p:cNvSpPr txBox="1"/>
          <p:nvPr/>
        </p:nvSpPr>
        <p:spPr>
          <a:xfrm>
            <a:off x="346486" y="2905780"/>
            <a:ext cx="2272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Сортировка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D9550D-0072-1E4D-C998-30DC7DF98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12" y="3250469"/>
            <a:ext cx="7831500" cy="152077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9B4939A-B41C-A2E5-A831-FBA1C44B7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485" y="1099111"/>
            <a:ext cx="2743200" cy="18034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58C6D7C-02F4-D003-047A-D85E2426B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512" y="3167390"/>
            <a:ext cx="3581400" cy="16764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1F64BFD-316A-B8D9-5DD8-071F2A70B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12" y="4926869"/>
            <a:ext cx="7772400" cy="16137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252D04-369B-1988-0159-9C88618ABEFB}"/>
              </a:ext>
            </a:extLst>
          </p:cNvPr>
          <p:cNvSpPr txBox="1"/>
          <p:nvPr/>
        </p:nvSpPr>
        <p:spPr>
          <a:xfrm>
            <a:off x="346486" y="4592717"/>
            <a:ext cx="1816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Границы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EF25A92-CCA3-C31F-CF3F-46D41C44DE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0243" y="5103503"/>
            <a:ext cx="3455683" cy="128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33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1" y="257228"/>
            <a:ext cx="9536349" cy="795067"/>
          </a:xfrm>
        </p:spPr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AEBC29-3928-35C2-E4AD-090FADCC9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131" y="1641772"/>
            <a:ext cx="10229215" cy="2341294"/>
          </a:xfrm>
        </p:spPr>
        <p:txBody>
          <a:bodyPr/>
          <a:lstStyle/>
          <a:p>
            <a:pPr marL="0" lvl="0" indent="0" algn="just">
              <a:buNone/>
            </a:pPr>
            <a:r>
              <a:rPr lang="ru-RU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Строки в языке </a:t>
            </a:r>
            <a:r>
              <a:rPr lang="en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ru-RU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являются типом данных, специально предназначенным для обработки текстовой информации. Строка может содержать произвольно длинный текст (ограниченный имеющейся памятью).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6000" y="6248400"/>
            <a:ext cx="396000" cy="360000"/>
          </a:xfrm>
        </p:spPr>
        <p:txBody>
          <a:bodyPr/>
          <a:lstStyle/>
          <a:p>
            <a:fld id="{20291E4E-3BB1-E442-BA55-7338452AC4C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901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42D77-82DD-232B-C4DB-7190DF2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86" y="370732"/>
            <a:ext cx="10290518" cy="61983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Pretty table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297D33-7B52-D6AF-C021-EBBD91A0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1E4E-3BB1-E442-BA55-7338452AC4CF}" type="slidenum">
              <a:rPr lang="ru-RU" smtClean="0"/>
              <a:t>30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16FCEC7-6E45-4AD3-2CBA-2BCB68781EAA}"/>
              </a:ext>
            </a:extLst>
          </p:cNvPr>
          <p:cNvCxnSpPr/>
          <p:nvPr/>
        </p:nvCxnSpPr>
        <p:spPr>
          <a:xfrm>
            <a:off x="346486" y="1155884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A12358-229B-F0C8-614A-5E810E177587}"/>
              </a:ext>
            </a:extLst>
          </p:cNvPr>
          <p:cNvSpPr txBox="1"/>
          <p:nvPr/>
        </p:nvSpPr>
        <p:spPr>
          <a:xfrm>
            <a:off x="346486" y="1321200"/>
            <a:ext cx="6098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ru-RU" sz="3200" dirty="0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Заголовок таблицы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030A7E-FA97-6E24-F693-C444F7FEAF74}"/>
              </a:ext>
            </a:extLst>
          </p:cNvPr>
          <p:cNvSpPr txBox="1"/>
          <p:nvPr/>
        </p:nvSpPr>
        <p:spPr>
          <a:xfrm>
            <a:off x="346486" y="3384998"/>
            <a:ext cx="4209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ru-RU" sz="28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Выравнивание столбцов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0227FF-859D-C28B-4CCE-D01A6A68F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995" y="1875505"/>
            <a:ext cx="3876221" cy="12817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4D34E5-2AC2-8243-378A-5CEA7D604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03" y="1671695"/>
            <a:ext cx="7425914" cy="16244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E019A3-53BC-9816-AED7-D211D7A25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98" y="3851283"/>
            <a:ext cx="6223517" cy="232431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7016E7C-F028-73DF-72D0-E82EB2459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9304" y="4207535"/>
            <a:ext cx="4502554" cy="161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77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42D77-82DD-232B-C4DB-7190DF2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86" y="370732"/>
            <a:ext cx="10290518" cy="619837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297D33-7B52-D6AF-C021-EBBD91A0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1E4E-3BB1-E442-BA55-7338452AC4CF}" type="slidenum">
              <a:rPr lang="ru-RU" smtClean="0"/>
              <a:t>31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16FCEC7-6E45-4AD3-2CBA-2BCB68781EAA}"/>
              </a:ext>
            </a:extLst>
          </p:cNvPr>
          <p:cNvCxnSpPr/>
          <p:nvPr/>
        </p:nvCxnSpPr>
        <p:spPr>
          <a:xfrm>
            <a:off x="346486" y="1155884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527AB4-D2AD-94D4-ABCD-177F2BD55BB5}"/>
              </a:ext>
            </a:extLst>
          </p:cNvPr>
          <p:cNvSpPr txBox="1"/>
          <p:nvPr/>
        </p:nvSpPr>
        <p:spPr>
          <a:xfrm>
            <a:off x="554064" y="1460258"/>
            <a:ext cx="950433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Ввести адрес файла и «разобрать» его на части, разделенные знаком "/". Каждую часть вывести в отдельной строке.</a:t>
            </a:r>
          </a:p>
          <a:p>
            <a:r>
              <a:rPr lang="ru-RU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Пример:</a:t>
            </a:r>
          </a:p>
          <a:p>
            <a:r>
              <a:rPr lang="ru-RU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Введите адрес файла:</a:t>
            </a:r>
          </a:p>
          <a:p>
            <a:r>
              <a:rPr lang="ru-RU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:/Фото/2013/Поход/</a:t>
            </a:r>
            <a:r>
              <a:rPr lang="ru-RU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vasya.jpg</a:t>
            </a:r>
            <a:endParaRPr lang="ru-RU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Фото</a:t>
            </a:r>
          </a:p>
          <a:p>
            <a:r>
              <a:rPr lang="ru-RU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</a:p>
          <a:p>
            <a:r>
              <a:rPr lang="ru-RU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Поход</a:t>
            </a:r>
          </a:p>
          <a:p>
            <a:r>
              <a:rPr lang="ru-RU" sz="28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vasya.jpg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699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9B1977-D28E-8873-AA18-C62BD5A4F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1" y="186705"/>
            <a:ext cx="10058400" cy="909637"/>
          </a:xfrm>
        </p:spPr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Список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4AA789-3F61-BDAD-34F5-3A0DF0AB5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9263"/>
            <a:ext cx="10706100" cy="1709731"/>
          </a:xfrm>
        </p:spPr>
        <p:txBody>
          <a:bodyPr/>
          <a:lstStyle/>
          <a:p>
            <a:pPr marL="137160" indent="0" algn="just">
              <a:buNone/>
            </a:pPr>
            <a:r>
              <a:rPr lang="ru-RU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Списки</a:t>
            </a:r>
            <a:r>
              <a:rPr lang="ru-RU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в </a:t>
            </a:r>
            <a:r>
              <a:rPr lang="en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- </a:t>
            </a:r>
            <a:r>
              <a:rPr lang="ru-RU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упорядоченные изменяемые коллекции объектов произвольных типов (почти как массив, но типы могут отличаться).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5F4C4F3-A737-11B7-342E-7213D068B0B7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F651807-CD1F-8CE2-9B56-B2674C460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1E4E-3BB1-E442-BA55-7338452AC4CF}" type="slidenum">
              <a:rPr lang="ru-RU" smtClean="0"/>
              <a:t>32</a:t>
            </a:fld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236B0D1-8988-3C81-1308-15E63ED61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217985"/>
            <a:ext cx="7772400" cy="348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36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9B1977-D28E-8873-AA18-C62BD5A4F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1" y="186705"/>
            <a:ext cx="10058400" cy="909637"/>
          </a:xfrm>
        </p:spPr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Список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5F4C4F3-A737-11B7-342E-7213D068B0B7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F651807-CD1F-8CE2-9B56-B2674C460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1E4E-3BB1-E442-BA55-7338452AC4CF}" type="slidenum">
              <a:rPr lang="ru-RU" smtClean="0"/>
              <a:t>33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A68D0B-8E6D-8242-515F-06A029780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499" y="2412687"/>
            <a:ext cx="8104414" cy="326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38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9B1977-D28E-8873-AA18-C62BD5A4F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1" y="186705"/>
            <a:ext cx="10058400" cy="909637"/>
          </a:xfrm>
        </p:spPr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Список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5F4C4F3-A737-11B7-342E-7213D068B0B7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F651807-CD1F-8CE2-9B56-B2674C460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1E4E-3BB1-E442-BA55-7338452AC4CF}" type="slidenum">
              <a:rPr lang="ru-RU" smtClean="0"/>
              <a:t>34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C73FEF-778C-12C7-4678-7987556AC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619" y="1264445"/>
            <a:ext cx="12289619" cy="498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32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9B1977-D28E-8873-AA18-C62BD5A4F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1" y="186705"/>
            <a:ext cx="10058400" cy="909637"/>
          </a:xfrm>
        </p:spPr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Операции со списками 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5F4C4F3-A737-11B7-342E-7213D068B0B7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F651807-CD1F-8CE2-9B56-B2674C460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1E4E-3BB1-E442-BA55-7338452AC4CF}" type="slidenum">
              <a:rPr lang="ru-RU" smtClean="0"/>
              <a:t>35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A567EE-5F45-8983-5F9B-65A3DE91F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9" y="1433397"/>
            <a:ext cx="8448916" cy="24491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3B3A3C-DB15-1CF7-445A-91FABCB9A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159" y="3798448"/>
            <a:ext cx="10514934" cy="2534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ED4E82-E359-1D41-F10D-56FFE868A508}"/>
              </a:ext>
            </a:extLst>
          </p:cNvPr>
          <p:cNvSpPr txBox="1"/>
          <p:nvPr/>
        </p:nvSpPr>
        <p:spPr>
          <a:xfrm>
            <a:off x="8596085" y="1163506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38A5D-27D1-F62B-131A-8D8808562D52}"/>
              </a:ext>
            </a:extLst>
          </p:cNvPr>
          <p:cNvSpPr txBox="1"/>
          <p:nvPr/>
        </p:nvSpPr>
        <p:spPr>
          <a:xfrm>
            <a:off x="872233" y="3781560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223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42D77-82DD-232B-C4DB-7190DF2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86" y="787437"/>
            <a:ext cx="10290518" cy="619837"/>
          </a:xfrm>
        </p:spPr>
        <p:txBody>
          <a:bodyPr/>
          <a:lstStyle/>
          <a:p>
            <a:r>
              <a:rPr lang="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преобразование строки в список и наоборот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297D33-7B52-D6AF-C021-EBBD91A0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1E4E-3BB1-E442-BA55-7338452AC4CF}" type="slidenum">
              <a:rPr lang="ru-RU" smtClean="0"/>
              <a:t>36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16FCEC7-6E45-4AD3-2CBA-2BCB68781EAA}"/>
              </a:ext>
            </a:extLst>
          </p:cNvPr>
          <p:cNvCxnSpPr/>
          <p:nvPr/>
        </p:nvCxnSpPr>
        <p:spPr>
          <a:xfrm>
            <a:off x="346486" y="1407274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8B158D-CB76-5A61-08B0-35E9E5854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437" y="1718476"/>
            <a:ext cx="7772400" cy="213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0C2497-265E-1DA9-BABD-6AEE45B6A22F}"/>
              </a:ext>
            </a:extLst>
          </p:cNvPr>
          <p:cNvSpPr txBox="1"/>
          <p:nvPr/>
        </p:nvSpPr>
        <p:spPr>
          <a:xfrm>
            <a:off x="1814059" y="1357601"/>
            <a:ext cx="4081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string.join(&lt;iterable&gt;)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B04C3-6886-8D42-8938-0A7AAB5825EF}"/>
              </a:ext>
            </a:extLst>
          </p:cNvPr>
          <p:cNvSpPr txBox="1"/>
          <p:nvPr/>
        </p:nvSpPr>
        <p:spPr>
          <a:xfrm>
            <a:off x="7670415" y="1680766"/>
            <a:ext cx="42819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s.join</a:t>
            </a:r>
            <a:r>
              <a:rPr lang="en" sz="2400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() </a:t>
            </a:r>
            <a:r>
              <a:rPr lang="ru-RU" sz="2400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вызывается строка-разделитель </a:t>
            </a:r>
            <a:r>
              <a:rPr lang="en" sz="2400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s . &lt;</a:t>
            </a:r>
            <a:r>
              <a:rPr lang="en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iterable</a:t>
            </a:r>
            <a:r>
              <a:rPr lang="en" sz="2400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&gt; </a:t>
            </a:r>
            <a:r>
              <a:rPr lang="ru-RU" sz="2400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должна быть последовательностью строковых объектов.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7B5F8B-E559-7737-2CD9-2EA81EA2C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62" y="4709050"/>
            <a:ext cx="6395078" cy="22696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F45AC04-7908-71B0-786C-146F1013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200" y="4679976"/>
            <a:ext cx="4775200" cy="2298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FDDFC7-C504-953B-41CC-349154F15EB3}"/>
              </a:ext>
            </a:extLst>
          </p:cNvPr>
          <p:cNvSpPr txBox="1"/>
          <p:nvPr/>
        </p:nvSpPr>
        <p:spPr>
          <a:xfrm>
            <a:off x="346486" y="3705863"/>
            <a:ext cx="70617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В результате получается одна строка, состоящая из списка объектов, разделенных символом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$</a:t>
            </a:r>
            <a:r>
              <a:rPr lang="ru-RU" sz="2400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0180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42D77-82DD-232B-C4DB-7190DF2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86" y="787437"/>
            <a:ext cx="10290518" cy="619837"/>
          </a:xfrm>
        </p:spPr>
        <p:txBody>
          <a:bodyPr/>
          <a:lstStyle/>
          <a:p>
            <a:r>
              <a:rPr lang="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преобразование строки в список и наоборот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297D33-7B52-D6AF-C021-EBBD91A0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1E4E-3BB1-E442-BA55-7338452AC4CF}" type="slidenum">
              <a:rPr lang="ru-RU" smtClean="0"/>
              <a:t>37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16FCEC7-6E45-4AD3-2CBA-2BCB68781EAA}"/>
              </a:ext>
            </a:extLst>
          </p:cNvPr>
          <p:cNvCxnSpPr/>
          <p:nvPr/>
        </p:nvCxnSpPr>
        <p:spPr>
          <a:xfrm>
            <a:off x="346486" y="1407274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0C2497-265E-1DA9-BABD-6AEE45B6A22F}"/>
              </a:ext>
            </a:extLst>
          </p:cNvPr>
          <p:cNvSpPr txBox="1"/>
          <p:nvPr/>
        </p:nvSpPr>
        <p:spPr>
          <a:xfrm>
            <a:off x="1829156" y="1385429"/>
            <a:ext cx="8647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string.partition(&lt;sep&gt;)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делит строку на основе разделителя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1536A0-8679-40B9-CC39-4DE5643F4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55" y="2279650"/>
            <a:ext cx="6184900" cy="22987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A2797BD-9131-3B7E-2C14-9C6F41FCC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00" y="4173623"/>
            <a:ext cx="74803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30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42D77-82DD-232B-C4DB-7190DF2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86" y="787437"/>
            <a:ext cx="10290518" cy="619837"/>
          </a:xfrm>
        </p:spPr>
        <p:txBody>
          <a:bodyPr/>
          <a:lstStyle/>
          <a:p>
            <a:r>
              <a:rPr lang="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преобразование строки в список и наоборот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297D33-7B52-D6AF-C021-EBBD91A0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1E4E-3BB1-E442-BA55-7338452AC4CF}" type="slidenum">
              <a:rPr lang="ru-RU" smtClean="0"/>
              <a:t>38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16FCEC7-6E45-4AD3-2CBA-2BCB68781EAA}"/>
              </a:ext>
            </a:extLst>
          </p:cNvPr>
          <p:cNvCxnSpPr/>
          <p:nvPr/>
        </p:nvCxnSpPr>
        <p:spPr>
          <a:xfrm>
            <a:off x="346486" y="1407274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0C2497-265E-1DA9-BABD-6AEE45B6A22F}"/>
              </a:ext>
            </a:extLst>
          </p:cNvPr>
          <p:cNvSpPr txBox="1"/>
          <p:nvPr/>
        </p:nvSpPr>
        <p:spPr>
          <a:xfrm>
            <a:off x="573437" y="1385429"/>
            <a:ext cx="106628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string.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partition(&lt;sep&gt;)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делит строку на основе разделителя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начиная с конца.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A2797BD-9131-3B7E-2C14-9C6F41FCC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00" y="4173623"/>
            <a:ext cx="7480300" cy="22987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71FA44-A892-2307-8D49-A8C8F8562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5257"/>
            <a:ext cx="7772400" cy="228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754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42D77-82DD-232B-C4DB-7190DF2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86" y="787437"/>
            <a:ext cx="10290518" cy="619837"/>
          </a:xfrm>
        </p:spPr>
        <p:txBody>
          <a:bodyPr/>
          <a:lstStyle/>
          <a:p>
            <a:r>
              <a:rPr lang="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преобразование строки в список и наоборот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297D33-7B52-D6AF-C021-EBBD91A0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1E4E-3BB1-E442-BA55-7338452AC4CF}" type="slidenum">
              <a:rPr lang="ru-RU" smtClean="0"/>
              <a:t>39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16FCEC7-6E45-4AD3-2CBA-2BCB68781EAA}"/>
              </a:ext>
            </a:extLst>
          </p:cNvPr>
          <p:cNvCxnSpPr/>
          <p:nvPr/>
        </p:nvCxnSpPr>
        <p:spPr>
          <a:xfrm>
            <a:off x="346486" y="1407274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0C2497-265E-1DA9-BABD-6AEE45B6A22F}"/>
              </a:ext>
            </a:extLst>
          </p:cNvPr>
          <p:cNvSpPr txBox="1"/>
          <p:nvPr/>
        </p:nvSpPr>
        <p:spPr>
          <a:xfrm>
            <a:off x="573437" y="1385429"/>
            <a:ext cx="106628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string.rsplit(sep=None, maxsplit=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делит строку на список из подстрок.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1A7499-EE4E-7280-B166-1C4BD6710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504" y="2279650"/>
            <a:ext cx="7086600" cy="22987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4DBB6F-C33E-726C-854F-D7BE527B9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718" y="4178300"/>
            <a:ext cx="7594600" cy="2298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F7E1D3-53A6-B956-69A8-E726148E3D91}"/>
              </a:ext>
            </a:extLst>
          </p:cNvPr>
          <p:cNvSpPr txBox="1"/>
          <p:nvPr/>
        </p:nvSpPr>
        <p:spPr>
          <a:xfrm>
            <a:off x="6927096" y="3316416"/>
            <a:ext cx="50101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" sz="2400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Если &lt;sep&gt; указан, он используется в качестве разделителя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429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1" y="257228"/>
            <a:ext cx="9536349" cy="795067"/>
          </a:xfrm>
        </p:spPr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Некоторые операции со строками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AEBC29-3928-35C2-E4AD-090FADCC9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131" y="1502286"/>
            <a:ext cx="10523683" cy="4175315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sz="36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sz="36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abc</a:t>
            </a:r>
            <a:r>
              <a:rPr lang="en-US" sz="36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’ + ‘def’</a:t>
            </a:r>
          </a:p>
          <a:p>
            <a:pPr marL="0" indent="0" algn="just">
              <a:buNone/>
            </a:pPr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‘</a:t>
            </a:r>
            <a:r>
              <a:rPr lang="en-US" sz="3600" dirty="0" err="1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abcdef</a:t>
            </a:r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  <a:p>
            <a:pPr algn="just">
              <a:buFont typeface="Wingdings" pitchFamily="2" charset="2"/>
              <a:buChar char="Ø"/>
            </a:pPr>
            <a:r>
              <a:rPr lang="en-US" sz="36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sz="36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abc</a:t>
            </a:r>
            <a:r>
              <a:rPr lang="en-US" sz="36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’ * 3</a:t>
            </a:r>
          </a:p>
          <a:p>
            <a:pPr marL="0" indent="0" algn="just">
              <a:buNone/>
            </a:pPr>
            <a:r>
              <a:rPr lang="en-US" sz="36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‘</a:t>
            </a:r>
            <a:r>
              <a:rPr lang="en-US" sz="36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abcabcabc</a:t>
            </a:r>
            <a:r>
              <a:rPr lang="en-US" sz="36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  <a:p>
            <a:pPr algn="just">
              <a:buFont typeface="Wingdings" pitchFamily="2" charset="2"/>
              <a:buChar char="Ø"/>
            </a:pPr>
            <a:r>
              <a:rPr lang="en-US" sz="36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sz="36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(‘</a:t>
            </a:r>
            <a:r>
              <a:rPr lang="en-US" sz="3600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abcdef</a:t>
            </a:r>
            <a:r>
              <a:rPr lang="en-US" sz="36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’)</a:t>
            </a:r>
          </a:p>
          <a:p>
            <a:pPr marL="0" indent="0" algn="just">
              <a:buNone/>
            </a:pPr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6</a:t>
            </a:r>
            <a:endParaRPr lang="en-US" sz="3600" dirty="0">
              <a:solidFill>
                <a:srgbClr val="08080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3600" dirty="0">
              <a:solidFill>
                <a:srgbClr val="08080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8080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dirty="0">
              <a:solidFill>
                <a:srgbClr val="08080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6000" y="6248400"/>
            <a:ext cx="396000" cy="360000"/>
          </a:xfrm>
        </p:spPr>
        <p:txBody>
          <a:bodyPr/>
          <a:lstStyle/>
          <a:p>
            <a:fld id="{20291E4E-3BB1-E442-BA55-7338452AC4C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3738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42D77-82DD-232B-C4DB-7190DF2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86" y="787437"/>
            <a:ext cx="10290518" cy="619837"/>
          </a:xfrm>
        </p:spPr>
        <p:txBody>
          <a:bodyPr/>
          <a:lstStyle/>
          <a:p>
            <a:r>
              <a:rPr lang="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преобразование строки в список и наоборот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297D33-7B52-D6AF-C021-EBBD91A0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1E4E-3BB1-E442-BA55-7338452AC4CF}" type="slidenum">
              <a:rPr lang="ru-RU" smtClean="0"/>
              <a:t>40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16FCEC7-6E45-4AD3-2CBA-2BCB68781EAA}"/>
              </a:ext>
            </a:extLst>
          </p:cNvPr>
          <p:cNvCxnSpPr/>
          <p:nvPr/>
        </p:nvCxnSpPr>
        <p:spPr>
          <a:xfrm>
            <a:off x="346486" y="1407274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F0C2497-265E-1DA9-BABD-6AEE45B6A22F}"/>
              </a:ext>
            </a:extLst>
          </p:cNvPr>
          <p:cNvSpPr txBox="1"/>
          <p:nvPr/>
        </p:nvSpPr>
        <p:spPr>
          <a:xfrm>
            <a:off x="573437" y="1385429"/>
            <a:ext cx="106628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string.rsplit(sep=None, maxsplit=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делит строку на список из подстрок.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57D316-D472-292C-4E12-39C1D2E901B7}"/>
              </a:ext>
            </a:extLst>
          </p:cNvPr>
          <p:cNvSpPr txBox="1"/>
          <p:nvPr/>
        </p:nvSpPr>
        <p:spPr>
          <a:xfrm>
            <a:off x="346487" y="2755035"/>
            <a:ext cx="54808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Когда &lt;</a:t>
            </a:r>
            <a:r>
              <a:rPr lang="e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явно указан в качестве разделителя 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последовательные повторы разделителя будут возвращены как пустые строки: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EBEB709-7068-E2AF-F06D-E6150FFE3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0" y="2390515"/>
            <a:ext cx="6667500" cy="2298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0019CF-5C24-9EEE-28AE-253367A55425}"/>
              </a:ext>
            </a:extLst>
          </p:cNvPr>
          <p:cNvSpPr txBox="1"/>
          <p:nvPr/>
        </p:nvSpPr>
        <p:spPr>
          <a:xfrm>
            <a:off x="7422122" y="4606570"/>
            <a:ext cx="47698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указан необязательный параметр &lt;</a:t>
            </a:r>
            <a:r>
              <a:rPr lang="e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maxsplit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выполняется максимальное количество разделений, начиная с правого края </a:t>
            </a: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s:</a:t>
            </a: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8D2BA6DA-EA55-FE22-DDBA-76CF38FC7811}"/>
              </a:ext>
            </a:extLst>
          </p:cNvPr>
          <p:cNvSpPr/>
          <p:nvPr/>
        </p:nvSpPr>
        <p:spPr>
          <a:xfrm>
            <a:off x="6801394" y="1342641"/>
            <a:ext cx="2290355" cy="7554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C426495-BB70-43CA-9B43-8BE7F6A10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957" y="4606571"/>
            <a:ext cx="7772400" cy="181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3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42D77-82DD-232B-C4DB-7190DF2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86" y="640480"/>
            <a:ext cx="10290518" cy="619837"/>
          </a:xfrm>
        </p:spPr>
        <p:txBody>
          <a:bodyPr/>
          <a:lstStyle/>
          <a:p>
            <a:r>
              <a:rPr lang="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Изменеие списков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добавление элементов</a:t>
            </a:r>
            <a:r>
              <a:rPr lang="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297D33-7B52-D6AF-C021-EBBD91A0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1E4E-3BB1-E442-BA55-7338452AC4CF}" type="slidenum">
              <a:rPr lang="ru-RU" smtClean="0"/>
              <a:t>41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16FCEC7-6E45-4AD3-2CBA-2BCB68781EAA}"/>
              </a:ext>
            </a:extLst>
          </p:cNvPr>
          <p:cNvCxnSpPr/>
          <p:nvPr/>
        </p:nvCxnSpPr>
        <p:spPr>
          <a:xfrm>
            <a:off x="346486" y="1407274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FEC802-80AC-E851-8302-0C3DC494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941" y="1302035"/>
            <a:ext cx="6914383" cy="25024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8767E5-14FB-6C80-1E44-C7317A7C6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258" y="2637812"/>
            <a:ext cx="7028683" cy="25438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52FAEA-274A-CF4F-3216-172235855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0" y="4438008"/>
            <a:ext cx="6749143" cy="255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78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42D77-82DD-232B-C4DB-7190DF2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86" y="640480"/>
            <a:ext cx="10290518" cy="619837"/>
          </a:xfrm>
        </p:spPr>
        <p:txBody>
          <a:bodyPr/>
          <a:lstStyle/>
          <a:p>
            <a:r>
              <a:rPr lang="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Изменеие списков: вставка элементов 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297D33-7B52-D6AF-C021-EBBD91A0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1E4E-3BB1-E442-BA55-7338452AC4CF}" type="slidenum">
              <a:rPr lang="ru-RU" smtClean="0"/>
              <a:t>42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16FCEC7-6E45-4AD3-2CBA-2BCB68781EAA}"/>
              </a:ext>
            </a:extLst>
          </p:cNvPr>
          <p:cNvCxnSpPr/>
          <p:nvPr/>
        </p:nvCxnSpPr>
        <p:spPr>
          <a:xfrm>
            <a:off x="346486" y="1407274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3326DC-4549-4D3F-6747-A477542D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275"/>
            <a:ext cx="7154829" cy="27075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3ABB6A-6B2D-C892-1016-1D99204E2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0" y="3759896"/>
            <a:ext cx="7772400" cy="294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102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42D77-82DD-232B-C4DB-7190DF2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86" y="640480"/>
            <a:ext cx="10290518" cy="619837"/>
          </a:xfrm>
        </p:spPr>
        <p:txBody>
          <a:bodyPr/>
          <a:lstStyle/>
          <a:p>
            <a:r>
              <a:rPr lang="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Изменеие списков: удаление элементов 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297D33-7B52-D6AF-C021-EBBD91A0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1E4E-3BB1-E442-BA55-7338452AC4CF}" type="slidenum">
              <a:rPr lang="ru-RU" smtClean="0"/>
              <a:t>43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16FCEC7-6E45-4AD3-2CBA-2BCB68781EAA}"/>
              </a:ext>
            </a:extLst>
          </p:cNvPr>
          <p:cNvCxnSpPr/>
          <p:nvPr/>
        </p:nvCxnSpPr>
        <p:spPr>
          <a:xfrm>
            <a:off x="346486" y="1407274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A1A1CB-79C4-0516-1D8B-B05A6968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317"/>
            <a:ext cx="7292154" cy="29524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B3C5D5-41ED-E10E-0C35-8AC35C1CC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077" y="3899632"/>
            <a:ext cx="7500705" cy="303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739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42D77-82DD-232B-C4DB-7190DF2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86" y="640480"/>
            <a:ext cx="10290518" cy="619837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элемента в списке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297D33-7B52-D6AF-C021-EBBD91A0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1E4E-3BB1-E442-BA55-7338452AC4CF}" type="slidenum">
              <a:rPr lang="ru-RU" smtClean="0"/>
              <a:t>44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16FCEC7-6E45-4AD3-2CBA-2BCB68781EAA}"/>
              </a:ext>
            </a:extLst>
          </p:cNvPr>
          <p:cNvCxnSpPr/>
          <p:nvPr/>
        </p:nvCxnSpPr>
        <p:spPr>
          <a:xfrm>
            <a:off x="346486" y="1407274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7BEF03-2EC3-DFBC-4947-FDB68B867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15" y="1314647"/>
            <a:ext cx="6237501" cy="28601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82136B-1CB8-4787-1EED-7BBA6A394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666" y="3940333"/>
            <a:ext cx="6318791" cy="25583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D160BA-1BF3-E2DE-0E50-ECA8CD72A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047" y="3918661"/>
            <a:ext cx="6318789" cy="255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70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42D77-82DD-232B-C4DB-7190DF2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86" y="640480"/>
            <a:ext cx="10290518" cy="619837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элемента в списке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297D33-7B52-D6AF-C021-EBBD91A0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1E4E-3BB1-E442-BA55-7338452AC4CF}" type="slidenum">
              <a:rPr lang="ru-RU" smtClean="0"/>
              <a:t>45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16FCEC7-6E45-4AD3-2CBA-2BCB68781EAA}"/>
              </a:ext>
            </a:extLst>
          </p:cNvPr>
          <p:cNvCxnSpPr/>
          <p:nvPr/>
        </p:nvCxnSpPr>
        <p:spPr>
          <a:xfrm>
            <a:off x="346486" y="1407274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027E33-D73D-867A-D1ED-784058F99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271" y="1542322"/>
            <a:ext cx="12589328" cy="54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12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42D77-82DD-232B-C4DB-7190DF2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86" y="640480"/>
            <a:ext cx="10290518" cy="619837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Сортировка списка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297D33-7B52-D6AF-C021-EBBD91A0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1E4E-3BB1-E442-BA55-7338452AC4CF}" type="slidenum">
              <a:rPr lang="ru-RU" smtClean="0"/>
              <a:t>46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16FCEC7-6E45-4AD3-2CBA-2BCB68781EAA}"/>
              </a:ext>
            </a:extLst>
          </p:cNvPr>
          <p:cNvCxnSpPr/>
          <p:nvPr/>
        </p:nvCxnSpPr>
        <p:spPr>
          <a:xfrm>
            <a:off x="346486" y="1407274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5E7AA6-9608-65A7-A1DE-D74016950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4" y="1937543"/>
            <a:ext cx="7772400" cy="2015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4A27E6-193F-6887-5DE3-8BBA835E56A7}"/>
              </a:ext>
            </a:extLst>
          </p:cNvPr>
          <p:cNvSpPr txBox="1"/>
          <p:nvPr/>
        </p:nvSpPr>
        <p:spPr>
          <a:xfrm>
            <a:off x="346486" y="1475878"/>
            <a:ext cx="2661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sorted ()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4FCD3B-F0EB-12D6-26AB-89BC0348167A}"/>
              </a:ext>
            </a:extLst>
          </p:cNvPr>
          <p:cNvSpPr txBox="1"/>
          <p:nvPr/>
        </p:nvSpPr>
        <p:spPr>
          <a:xfrm>
            <a:off x="4957082" y="3991450"/>
            <a:ext cx="2782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списка </a:t>
            </a:r>
            <a:r>
              <a:rPr lang="ru-RU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sort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7459F3-E66E-664B-D345-09B60BC0C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4411645"/>
            <a:ext cx="7772400" cy="20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159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42D77-82DD-232B-C4DB-7190DF2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86" y="640480"/>
            <a:ext cx="10290518" cy="619837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Сортировка списка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297D33-7B52-D6AF-C021-EBBD91A0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1E4E-3BB1-E442-BA55-7338452AC4CF}" type="slidenum">
              <a:rPr lang="ru-RU" smtClean="0"/>
              <a:t>47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16FCEC7-6E45-4AD3-2CBA-2BCB68781EAA}"/>
              </a:ext>
            </a:extLst>
          </p:cNvPr>
          <p:cNvCxnSpPr/>
          <p:nvPr/>
        </p:nvCxnSpPr>
        <p:spPr>
          <a:xfrm>
            <a:off x="346486" y="1407274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418EE7-014D-DAEB-0AFC-136B49385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78" y="2514285"/>
            <a:ext cx="9333643" cy="27417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C74239-4343-6ED1-1905-8F638919748A}"/>
              </a:ext>
            </a:extLst>
          </p:cNvPr>
          <p:cNvSpPr txBox="1"/>
          <p:nvPr/>
        </p:nvSpPr>
        <p:spPr>
          <a:xfrm>
            <a:off x="609600" y="5522893"/>
            <a:ext cx="110054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Есть обязательное условие применения этих функций и методов - все элементы должны быть сравнимы</a:t>
            </a:r>
            <a:r>
              <a:rPr lang="ru-RU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53B320-FDCD-9A76-3151-5D3904B7C3B5}"/>
              </a:ext>
            </a:extLst>
          </p:cNvPr>
          <p:cNvSpPr txBox="1"/>
          <p:nvPr/>
        </p:nvSpPr>
        <p:spPr>
          <a:xfrm>
            <a:off x="609600" y="1724214"/>
            <a:ext cx="8715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Минимальное и максимальное значения списка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3102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297D33-7B52-D6AF-C021-EBBD91A0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1E4E-3BB1-E442-BA55-7338452AC4CF}" type="slidenum">
              <a:rPr lang="ru-RU" smtClean="0"/>
              <a:t>48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16FCEC7-6E45-4AD3-2CBA-2BCB68781EAA}"/>
              </a:ext>
            </a:extLst>
          </p:cNvPr>
          <p:cNvCxnSpPr/>
          <p:nvPr/>
        </p:nvCxnSpPr>
        <p:spPr>
          <a:xfrm>
            <a:off x="346486" y="1407274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53B320-FDCD-9A76-3151-5D3904B7C3B5}"/>
              </a:ext>
            </a:extLst>
          </p:cNvPr>
          <p:cNvSpPr txBox="1"/>
          <p:nvPr/>
        </p:nvSpPr>
        <p:spPr>
          <a:xfrm>
            <a:off x="168729" y="559987"/>
            <a:ext cx="974271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9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Список в обратном порядке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F13006-2BBD-4F29-05FA-31C7C1A0D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9" y="1383200"/>
            <a:ext cx="7772400" cy="2045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362D43-2138-A05F-8E9C-742FA9B40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018" y="3173049"/>
            <a:ext cx="7958035" cy="20641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EDB802-F2FF-EDA0-CBBC-1F0BE4738839}"/>
              </a:ext>
            </a:extLst>
          </p:cNvPr>
          <p:cNvSpPr txBox="1"/>
          <p:nvPr/>
        </p:nvSpPr>
        <p:spPr>
          <a:xfrm>
            <a:off x="8008710" y="2032514"/>
            <a:ext cx="37478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списка 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reverse()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465261-8733-699B-8AE2-48F05E44A907}"/>
              </a:ext>
            </a:extLst>
          </p:cNvPr>
          <p:cNvSpPr txBox="1"/>
          <p:nvPr/>
        </p:nvSpPr>
        <p:spPr>
          <a:xfrm>
            <a:off x="568324" y="3978197"/>
            <a:ext cx="30729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  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reversed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2F7656C-4172-57C7-2501-641871B17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02689"/>
            <a:ext cx="9177419" cy="20457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D26FB1-0FB8-F33E-D166-548B21615E02}"/>
              </a:ext>
            </a:extLst>
          </p:cNvPr>
          <p:cNvSpPr txBox="1"/>
          <p:nvPr/>
        </p:nvSpPr>
        <p:spPr>
          <a:xfrm>
            <a:off x="9208335" y="5658286"/>
            <a:ext cx="2343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Срез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56655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297D33-7B52-D6AF-C021-EBBD91A0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1E4E-3BB1-E442-BA55-7338452AC4CF}" type="slidenum">
              <a:rPr lang="ru-RU" smtClean="0"/>
              <a:t>49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16FCEC7-6E45-4AD3-2CBA-2BCB68781EAA}"/>
              </a:ext>
            </a:extLst>
          </p:cNvPr>
          <p:cNvCxnSpPr/>
          <p:nvPr/>
        </p:nvCxnSpPr>
        <p:spPr>
          <a:xfrm>
            <a:off x="346486" y="1407274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53B320-FDCD-9A76-3151-5D3904B7C3B5}"/>
              </a:ext>
            </a:extLst>
          </p:cNvPr>
          <p:cNvSpPr txBox="1"/>
          <p:nvPr/>
        </p:nvSpPr>
        <p:spPr>
          <a:xfrm>
            <a:off x="168729" y="559987"/>
            <a:ext cx="974271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9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Генерация списков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AED62F7-FAD1-7771-26FC-AEBE83802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86" y="1184476"/>
            <a:ext cx="4793416" cy="2570905"/>
          </a:xfrm>
          <a:prstGeom prst="rect">
            <a:avLst/>
          </a:prstGeom>
        </p:spPr>
      </p:pic>
      <p:pic>
        <p:nvPicPr>
          <p:cNvPr id="38914" name="Picture 2">
            <a:extLst>
              <a:ext uri="{FF2B5EF4-FFF2-40B4-BE49-F238E27FC236}">
                <a16:creationId xmlns:a16="http://schemas.microsoft.com/office/drawing/2014/main" id="{0E791C9D-AA53-D108-1040-7536D33AE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956" y="1671548"/>
            <a:ext cx="7185629" cy="416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53B9E4-F104-8FBA-2B7C-F9CF917AB26D}"/>
              </a:ext>
            </a:extLst>
          </p:cNvPr>
          <p:cNvSpPr txBox="1"/>
          <p:nvPr/>
        </p:nvSpPr>
        <p:spPr>
          <a:xfrm>
            <a:off x="5495492" y="1440715"/>
            <a:ext cx="5972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1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ru-RU" sz="2400" b="1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енераторы списков (</a:t>
            </a:r>
            <a:r>
              <a:rPr lang="en" sz="2400" b="1" i="0" dirty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 comprehension)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437CF6-E01D-3267-FF52-DE72C6288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4379870"/>
            <a:ext cx="61722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43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1" y="257228"/>
            <a:ext cx="9536349" cy="795067"/>
          </a:xfrm>
        </p:spPr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строк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AEBC29-3928-35C2-E4AD-090FADCC9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131" y="1502286"/>
            <a:ext cx="10523683" cy="4175315"/>
          </a:xfrm>
        </p:spPr>
        <p:txBody>
          <a:bodyPr/>
          <a:lstStyle/>
          <a:p>
            <a:pPr marL="0" indent="0" algn="just">
              <a:buNone/>
            </a:pPr>
            <a:r>
              <a:rPr lang="ru-RU" sz="36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Строки сравниваются в лексикографическом порядке</a:t>
            </a:r>
            <a:endParaRPr lang="en-US" sz="3600" dirty="0">
              <a:solidFill>
                <a:srgbClr val="08080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3600" dirty="0">
              <a:solidFill>
                <a:srgbClr val="08080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36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sz="3600" dirty="0" err="1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abc</a:t>
            </a:r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== “</a:t>
            </a:r>
            <a:r>
              <a:rPr lang="en-US" sz="3600" dirty="0" err="1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abc</a:t>
            </a:r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 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True</a:t>
            </a:r>
          </a:p>
          <a:p>
            <a:pPr algn="just">
              <a:buFont typeface="Wingdings" pitchFamily="2" charset="2"/>
              <a:buChar char="Ø"/>
            </a:pPr>
            <a:r>
              <a:rPr lang="en-US" sz="3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‘</a:t>
            </a:r>
            <a:r>
              <a:rPr lang="en-US" sz="3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abc</a:t>
            </a:r>
            <a:r>
              <a:rPr lang="en-US" sz="3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’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&lt; ‘ac’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3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‘</a:t>
            </a:r>
            <a:r>
              <a:rPr lang="en-US" sz="3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abc</a:t>
            </a:r>
            <a:r>
              <a:rPr lang="en-US" sz="3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’</a:t>
            </a:r>
            <a:r>
              <a:rPr lang="ru-RU" sz="3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sz="3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&gt;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‘ab’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algn="just">
              <a:buFont typeface="Wingdings" pitchFamily="2" charset="2"/>
              <a:buChar char="Ø"/>
            </a:pPr>
            <a:endParaRPr lang="en-US" sz="3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8080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dirty="0">
              <a:solidFill>
                <a:srgbClr val="08080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6000" y="6248400"/>
            <a:ext cx="396000" cy="360000"/>
          </a:xfrm>
        </p:spPr>
        <p:txBody>
          <a:bodyPr/>
          <a:lstStyle/>
          <a:p>
            <a:fld id="{20291E4E-3BB1-E442-BA55-7338452AC4C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6191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297D33-7B52-D6AF-C021-EBBD91A0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1E4E-3BB1-E442-BA55-7338452AC4CF}" type="slidenum">
              <a:rPr lang="ru-RU" smtClean="0"/>
              <a:t>50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16FCEC7-6E45-4AD3-2CBA-2BCB68781EAA}"/>
              </a:ext>
            </a:extLst>
          </p:cNvPr>
          <p:cNvCxnSpPr/>
          <p:nvPr/>
        </p:nvCxnSpPr>
        <p:spPr>
          <a:xfrm>
            <a:off x="346486" y="1407274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53B320-FDCD-9A76-3151-5D3904B7C3B5}"/>
              </a:ext>
            </a:extLst>
          </p:cNvPr>
          <p:cNvSpPr txBox="1"/>
          <p:nvPr/>
        </p:nvSpPr>
        <p:spPr>
          <a:xfrm>
            <a:off x="168729" y="559987"/>
            <a:ext cx="974271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900" b="1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Генерация списков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5B666D-8991-EB92-ED01-2E61BF81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614" y="1459672"/>
            <a:ext cx="6155995" cy="25630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795C06-16E9-514D-AEFC-D291EB339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910" y="2794625"/>
            <a:ext cx="6559276" cy="30075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BD6851F-A401-6455-B7AC-74453D1B5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9614" y="4253327"/>
            <a:ext cx="6184156" cy="23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02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1" y="257228"/>
            <a:ext cx="9536349" cy="795067"/>
          </a:xfrm>
        </p:spPr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Символ перевода строк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AEBC29-3928-35C2-E4AD-090FADCC9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131" y="1502286"/>
            <a:ext cx="10523683" cy="5223975"/>
          </a:xfrm>
        </p:spPr>
        <p:txBody>
          <a:bodyPr/>
          <a:lstStyle/>
          <a:p>
            <a:pPr marL="0" indent="0" algn="just">
              <a:buNone/>
            </a:pPr>
            <a:r>
              <a:rPr lang="en-US" sz="36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‘\n’ – </a:t>
            </a:r>
            <a:r>
              <a:rPr lang="ru-RU" sz="36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символ перевода строки </a:t>
            </a:r>
            <a:endParaRPr lang="en-US" sz="3600" dirty="0">
              <a:solidFill>
                <a:srgbClr val="08080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(‘First line’, ‘\n\n\n’, ‘Last line’ )</a:t>
            </a:r>
          </a:p>
          <a:p>
            <a:pPr marL="0" indent="0" algn="just">
              <a:buNone/>
            </a:pPr>
            <a:endParaRPr lang="ru-RU" sz="2000" dirty="0">
              <a:solidFill>
                <a:srgbClr val="08080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sz="3600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600" i="1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Результат: </a:t>
            </a:r>
          </a:p>
          <a:p>
            <a:pPr marL="0" indent="0" algn="just">
              <a:buNone/>
            </a:pPr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line</a:t>
            </a:r>
            <a:endParaRPr lang="ru-RU" sz="3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sz="3600" dirty="0">
              <a:solidFill>
                <a:srgbClr val="08080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sz="3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3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Last line</a:t>
            </a:r>
            <a:endParaRPr lang="en-US" sz="3600" dirty="0">
              <a:solidFill>
                <a:srgbClr val="08080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8080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dirty="0">
              <a:solidFill>
                <a:srgbClr val="08080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6000" y="6248400"/>
            <a:ext cx="396000" cy="360000"/>
          </a:xfrm>
        </p:spPr>
        <p:txBody>
          <a:bodyPr/>
          <a:lstStyle/>
          <a:p>
            <a:fld id="{20291E4E-3BB1-E442-BA55-7338452AC4C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364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1" y="257228"/>
            <a:ext cx="9536349" cy="795067"/>
          </a:xfrm>
        </p:spPr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Задание: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AEBC29-3928-35C2-E4AD-090FADCC9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131" y="1502286"/>
            <a:ext cx="10523683" cy="5223975"/>
          </a:xfrm>
        </p:spPr>
        <p:txBody>
          <a:bodyPr/>
          <a:lstStyle/>
          <a:p>
            <a:pPr marL="0" indent="0" algn="ctr">
              <a:buNone/>
            </a:pPr>
            <a:r>
              <a:rPr lang="ru-RU" sz="3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Значения каких выражений  равны </a:t>
            </a: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" sz="3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3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3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" sz="3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"239" &lt; "30" and 239 &lt; 30</a:t>
            </a:r>
            <a:endParaRPr lang="ru-RU" sz="3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3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" sz="3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"239" &lt; "30" and 239 &gt; 30</a:t>
            </a:r>
            <a:endParaRPr lang="ru-RU" sz="3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3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" sz="3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"239" &gt; "30" and 239 &lt; 30</a:t>
            </a:r>
            <a:endParaRPr lang="ru-RU" sz="3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3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4) </a:t>
            </a:r>
            <a:r>
              <a:rPr lang="en" sz="3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"239" &gt; "30" and 239 &gt; 30</a:t>
            </a:r>
            <a:endParaRPr lang="en-US" sz="3600" dirty="0">
              <a:solidFill>
                <a:srgbClr val="08080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dirty="0">
              <a:solidFill>
                <a:srgbClr val="08080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6000" y="6248400"/>
            <a:ext cx="396000" cy="360000"/>
          </a:xfrm>
        </p:spPr>
        <p:txBody>
          <a:bodyPr/>
          <a:lstStyle/>
          <a:p>
            <a:fld id="{20291E4E-3BB1-E442-BA55-7338452AC4C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2247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1" y="257228"/>
            <a:ext cx="9536349" cy="795067"/>
          </a:xfrm>
        </p:spPr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AEBC29-3928-35C2-E4AD-090FADCC9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131" y="1567955"/>
            <a:ext cx="5496268" cy="1566636"/>
          </a:xfrm>
        </p:spPr>
        <p:txBody>
          <a:bodyPr/>
          <a:lstStyle/>
          <a:p>
            <a:pPr marL="0" indent="0" algn="just">
              <a:buNone/>
            </a:pPr>
            <a:r>
              <a:rPr lang="ru-RU" b="1" i="1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Строка</a:t>
            </a:r>
            <a:r>
              <a:rPr lang="ru-RU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это упорядоченная </a:t>
            </a:r>
            <a:r>
              <a:rPr lang="ru-RU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неизменяемая последовательность </a:t>
            </a:r>
            <a:r>
              <a:rPr lang="ru-RU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символов. 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6000" y="6248400"/>
            <a:ext cx="396000" cy="360000"/>
          </a:xfrm>
        </p:spPr>
        <p:txBody>
          <a:bodyPr/>
          <a:lstStyle/>
          <a:p>
            <a:fld id="{20291E4E-3BB1-E442-BA55-7338452AC4CF}" type="slidenum">
              <a:rPr lang="ru-RU" smtClean="0"/>
              <a:t>8</a:t>
            </a:fld>
            <a:endParaRPr lang="ru-RU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E050B94-3936-AA24-89B3-F369E1B82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06192"/>
              </p:ext>
            </p:extLst>
          </p:nvPr>
        </p:nvGraphicFramePr>
        <p:xfrm>
          <a:off x="6008812" y="2268802"/>
          <a:ext cx="5239263" cy="1285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5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5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52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52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52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815"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>
                          <a:solidFill>
                            <a:srgbClr val="0000FF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0</a:t>
                      </a:r>
                    </a:p>
                  </a:txBody>
                  <a:tcPr marL="91431" marR="91431" marT="45727" marB="45727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>
                          <a:solidFill>
                            <a:srgbClr val="0000FF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1</a:t>
                      </a:r>
                    </a:p>
                  </a:txBody>
                  <a:tcPr marL="91431" marR="91431" marT="45727" marB="45727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>
                          <a:solidFill>
                            <a:srgbClr val="0000FF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2</a:t>
                      </a:r>
                    </a:p>
                  </a:txBody>
                  <a:tcPr marL="91431" marR="91431" marT="45727" marB="45727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>
                          <a:solidFill>
                            <a:srgbClr val="0000FF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3</a:t>
                      </a:r>
                    </a:p>
                  </a:txBody>
                  <a:tcPr marL="91431" marR="91431" marT="45727" marB="45727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>
                          <a:solidFill>
                            <a:srgbClr val="0000FF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4</a:t>
                      </a:r>
                    </a:p>
                  </a:txBody>
                  <a:tcPr marL="91431" marR="91431" marT="45727" marB="45727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>
                          <a:solidFill>
                            <a:srgbClr val="0000FF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5</a:t>
                      </a:r>
                    </a:p>
                  </a:txBody>
                  <a:tcPr marL="91431" marR="91431" marT="45727" marB="45727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>
                          <a:solidFill>
                            <a:srgbClr val="0000FF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6</a:t>
                      </a:r>
                    </a:p>
                  </a:txBody>
                  <a:tcPr marL="91431" marR="91431" marT="45727" marB="45727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208"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latin typeface="Courier New" pitchFamily="49" charset="0"/>
                          <a:cs typeface="Courier New" pitchFamily="49" charset="0"/>
                        </a:rPr>
                        <a:t>П</a:t>
                      </a:r>
                    </a:p>
                  </a:txBody>
                  <a:tcPr marL="91431" marR="91431" marT="45727" marB="4572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err="1">
                          <a:latin typeface="Courier New" pitchFamily="49" charset="0"/>
                          <a:cs typeface="Courier New" pitchFamily="49" charset="0"/>
                        </a:rPr>
                        <a:t>р</a:t>
                      </a:r>
                      <a:endParaRPr lang="ru-RU" sz="32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91431" marR="91431" marT="45727" marB="4572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latin typeface="Courier New" pitchFamily="49" charset="0"/>
                          <a:cs typeface="Courier New" pitchFamily="49" charset="0"/>
                        </a:rPr>
                        <a:t>и</a:t>
                      </a:r>
                    </a:p>
                  </a:txBody>
                  <a:tcPr marL="91431" marR="91431" marT="45727" marB="4572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latin typeface="Courier New" pitchFamily="49" charset="0"/>
                          <a:cs typeface="Courier New" pitchFamily="49" charset="0"/>
                        </a:rPr>
                        <a:t>в</a:t>
                      </a:r>
                    </a:p>
                  </a:txBody>
                  <a:tcPr marL="91431" marR="91431" marT="45727" marB="4572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latin typeface="Courier New" pitchFamily="49" charset="0"/>
                          <a:cs typeface="Courier New" pitchFamily="49" charset="0"/>
                        </a:rPr>
                        <a:t>е</a:t>
                      </a:r>
                    </a:p>
                  </a:txBody>
                  <a:tcPr marL="91431" marR="91431" marT="45727" marB="4572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latin typeface="Courier New" pitchFamily="49" charset="0"/>
                          <a:cs typeface="Courier New" pitchFamily="49" charset="0"/>
                        </a:rPr>
                        <a:t>т</a:t>
                      </a:r>
                    </a:p>
                  </a:txBody>
                  <a:tcPr marL="91431" marR="91431" marT="45727" marB="4572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latin typeface="Courier New" pitchFamily="49" charset="0"/>
                          <a:cs typeface="Courier New" pitchFamily="49" charset="0"/>
                        </a:rPr>
                        <a:t>!</a:t>
                      </a:r>
                    </a:p>
                  </a:txBody>
                  <a:tcPr marL="91431" marR="91431" marT="45727" marB="4572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5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s[0]</a:t>
                      </a:r>
                      <a:endParaRPr lang="ru-RU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36005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s[1]</a:t>
                      </a:r>
                      <a:endParaRPr lang="ru-RU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36005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s[2]</a:t>
                      </a:r>
                      <a:endParaRPr lang="ru-RU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36005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s[3]</a:t>
                      </a:r>
                      <a:endParaRPr lang="ru-RU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36005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s[4]</a:t>
                      </a:r>
                      <a:endParaRPr lang="ru-RU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36005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s[5]</a:t>
                      </a:r>
                      <a:endParaRPr lang="ru-RU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36005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s[6]</a:t>
                      </a:r>
                      <a:endParaRPr lang="ru-RU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36005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DB80DB5-40FE-A21A-6D25-5B71C9A6C8F7}"/>
              </a:ext>
            </a:extLst>
          </p:cNvPr>
          <p:cNvSpPr txBox="1"/>
          <p:nvPr/>
        </p:nvSpPr>
        <p:spPr>
          <a:xfrm>
            <a:off x="7479545" y="4107947"/>
            <a:ext cx="32399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Courier New"/>
                <a:ea typeface="Times New Roman"/>
              </a:rPr>
              <a:t>print</a:t>
            </a:r>
            <a:r>
              <a:rPr lang="en-US" sz="3200" b="1" dirty="0">
                <a:latin typeface="Calibri"/>
                <a:ea typeface="Times New Roman"/>
              </a:rPr>
              <a:t> </a:t>
            </a:r>
            <a:r>
              <a:rPr lang="en-US" sz="3200" b="1" dirty="0">
                <a:latin typeface="Courier New"/>
                <a:ea typeface="Times New Roman"/>
              </a:rPr>
              <a:t>(s)</a:t>
            </a:r>
            <a:endParaRPr lang="ru-RU" sz="3200" b="1" dirty="0">
              <a:latin typeface="Courier New"/>
              <a:ea typeface="Times New Roman"/>
            </a:endParaRPr>
          </a:p>
          <a:p>
            <a:r>
              <a:rPr lang="en-US" sz="3200" b="1" dirty="0">
                <a:solidFill>
                  <a:srgbClr val="0070C0"/>
                </a:solidFill>
                <a:latin typeface="Courier New"/>
                <a:ea typeface="Times New Roman"/>
              </a:rPr>
              <a:t>print</a:t>
            </a:r>
            <a:r>
              <a:rPr lang="en-US" sz="3200" b="1" dirty="0">
                <a:latin typeface="Calibri"/>
                <a:ea typeface="Times New Roman"/>
              </a:rPr>
              <a:t> </a:t>
            </a:r>
            <a:r>
              <a:rPr lang="en-US" sz="3200" b="1" dirty="0">
                <a:latin typeface="Courier New"/>
                <a:ea typeface="Times New Roman"/>
              </a:rPr>
              <a:t>(s[</a:t>
            </a:r>
            <a:r>
              <a:rPr lang="en-US" sz="3200" b="1" dirty="0">
                <a:solidFill>
                  <a:srgbClr val="00B0F0"/>
                </a:solidFill>
                <a:latin typeface="Courier New"/>
                <a:ea typeface="Times New Roman"/>
              </a:rPr>
              <a:t>5</a:t>
            </a:r>
            <a:r>
              <a:rPr lang="en-US" sz="3200" b="1" dirty="0">
                <a:latin typeface="Courier New"/>
                <a:ea typeface="Times New Roman"/>
              </a:rPr>
              <a:t>])</a:t>
            </a:r>
            <a:endParaRPr lang="ru-RU" sz="3200" b="1" dirty="0">
              <a:latin typeface="Courier New"/>
              <a:ea typeface="Times New Roman"/>
            </a:endParaRPr>
          </a:p>
          <a:p>
            <a:r>
              <a:rPr lang="en-US" sz="3200" b="1" dirty="0">
                <a:solidFill>
                  <a:srgbClr val="0070C0"/>
                </a:solidFill>
                <a:latin typeface="Courier New"/>
                <a:ea typeface="Times New Roman"/>
              </a:rPr>
              <a:t>print</a:t>
            </a:r>
            <a:r>
              <a:rPr lang="en-US" sz="3200" b="1" dirty="0">
                <a:latin typeface="Calibri"/>
                <a:ea typeface="Times New Roman"/>
              </a:rPr>
              <a:t> </a:t>
            </a:r>
            <a:r>
              <a:rPr lang="en-US" sz="3200" b="1" dirty="0">
                <a:latin typeface="Courier New"/>
                <a:ea typeface="Times New Roman"/>
              </a:rPr>
              <a:t>(s[</a:t>
            </a:r>
            <a:r>
              <a:rPr lang="ru-RU" sz="3200" b="1" dirty="0">
                <a:solidFill>
                  <a:srgbClr val="00B0F0"/>
                </a:solidFill>
                <a:latin typeface="Courier New"/>
                <a:ea typeface="Times New Roman"/>
              </a:rPr>
              <a:t>-2</a:t>
            </a:r>
            <a:r>
              <a:rPr lang="en-US" sz="3200" b="1" dirty="0">
                <a:latin typeface="Courier New"/>
                <a:ea typeface="Times New Roman"/>
              </a:rPr>
              <a:t>])</a:t>
            </a:r>
            <a:endParaRPr lang="ru-RU" sz="3200" b="1" dirty="0">
              <a:latin typeface="Courier New"/>
              <a:ea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AA27E0-050D-FD2A-EDBA-67AB96F16D7B}"/>
              </a:ext>
            </a:extLst>
          </p:cNvPr>
          <p:cNvSpPr txBox="1"/>
          <p:nvPr/>
        </p:nvSpPr>
        <p:spPr>
          <a:xfrm>
            <a:off x="325131" y="3551442"/>
            <a:ext cx="297955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Courier New" pitchFamily="49" charset="0"/>
                <a:cs typeface="Courier New" pitchFamily="49" charset="0"/>
              </a:rPr>
              <a:t>s[0]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 -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П</a:t>
            </a:r>
          </a:p>
          <a:p>
            <a:pPr algn="ctr"/>
            <a:r>
              <a:rPr lang="en-US" sz="2800" b="1" dirty="0">
                <a:latin typeface="Courier New" pitchFamily="49" charset="0"/>
                <a:cs typeface="Courier New" pitchFamily="49" charset="0"/>
              </a:rPr>
              <a:t>s[1]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 -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р</a:t>
            </a:r>
          </a:p>
          <a:p>
            <a:pPr algn="ctr"/>
            <a:r>
              <a:rPr lang="en-US" sz="2800" b="1" dirty="0">
                <a:latin typeface="Courier New" pitchFamily="49" charset="0"/>
                <a:cs typeface="Courier New" pitchFamily="49" charset="0"/>
              </a:rPr>
              <a:t>s[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]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 -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и</a:t>
            </a:r>
          </a:p>
          <a:p>
            <a:pPr algn="ctr"/>
            <a:r>
              <a:rPr lang="en-US" sz="2800" b="1" dirty="0">
                <a:latin typeface="Courier New" pitchFamily="49" charset="0"/>
                <a:cs typeface="Courier New" pitchFamily="49" charset="0"/>
              </a:rPr>
              <a:t>s[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]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 -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в</a:t>
            </a:r>
          </a:p>
          <a:p>
            <a:pPr algn="ctr"/>
            <a:r>
              <a:rPr lang="en-US" sz="2800" b="1" dirty="0">
                <a:latin typeface="Courier New" pitchFamily="49" charset="0"/>
                <a:cs typeface="Courier New" pitchFamily="49" charset="0"/>
              </a:rPr>
              <a:t>s[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]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 -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е</a:t>
            </a:r>
          </a:p>
          <a:p>
            <a:pPr algn="ctr"/>
            <a:r>
              <a:rPr lang="en-US" sz="2800" b="1" dirty="0">
                <a:latin typeface="Courier New" pitchFamily="49" charset="0"/>
                <a:cs typeface="Courier New" pitchFamily="49" charset="0"/>
              </a:rPr>
              <a:t>s[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]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 -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т</a:t>
            </a:r>
          </a:p>
          <a:p>
            <a:pPr algn="ctr"/>
            <a:r>
              <a:rPr lang="en-US" sz="2800" b="1" dirty="0">
                <a:latin typeface="Courier New" pitchFamily="49" charset="0"/>
                <a:cs typeface="Courier New" pitchFamily="49" charset="0"/>
              </a:rPr>
              <a:t>s[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6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]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 -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F37570-0F25-8502-4F23-92FBCC5BEFDC}"/>
              </a:ext>
            </a:extLst>
          </p:cNvPr>
          <p:cNvSpPr txBox="1"/>
          <p:nvPr/>
        </p:nvSpPr>
        <p:spPr>
          <a:xfrm>
            <a:off x="3603529" y="3551442"/>
            <a:ext cx="297955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Courier New" pitchFamily="49" charset="0"/>
                <a:cs typeface="Courier New" pitchFamily="49" charset="0"/>
              </a:rPr>
              <a:t>s[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-1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]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 -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pPr algn="ctr"/>
            <a:r>
              <a:rPr lang="en-US" sz="2800" b="1" dirty="0">
                <a:latin typeface="Courier New" pitchFamily="49" charset="0"/>
                <a:cs typeface="Courier New" pitchFamily="49" charset="0"/>
              </a:rPr>
              <a:t>s[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-2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]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 -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т</a:t>
            </a:r>
          </a:p>
          <a:p>
            <a:pPr algn="ctr"/>
            <a:r>
              <a:rPr lang="en-US" sz="2800" b="1" dirty="0">
                <a:latin typeface="Courier New" pitchFamily="49" charset="0"/>
                <a:cs typeface="Courier New" pitchFamily="49" charset="0"/>
              </a:rPr>
              <a:t>s[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-3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]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 -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е</a:t>
            </a:r>
          </a:p>
          <a:p>
            <a:pPr algn="ctr"/>
            <a:r>
              <a:rPr lang="en-US" sz="2800" b="1" dirty="0">
                <a:latin typeface="Courier New" pitchFamily="49" charset="0"/>
                <a:cs typeface="Courier New" pitchFamily="49" charset="0"/>
              </a:rPr>
              <a:t>s[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-4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]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 -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в</a:t>
            </a:r>
          </a:p>
          <a:p>
            <a:pPr algn="ctr"/>
            <a:r>
              <a:rPr lang="en-US" sz="2800" b="1" dirty="0">
                <a:latin typeface="Courier New" pitchFamily="49" charset="0"/>
                <a:cs typeface="Courier New" pitchFamily="49" charset="0"/>
              </a:rPr>
              <a:t>s[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-5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]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 -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и</a:t>
            </a:r>
          </a:p>
          <a:p>
            <a:pPr algn="ctr"/>
            <a:r>
              <a:rPr lang="en-US" sz="2800" b="1" dirty="0">
                <a:latin typeface="Courier New" pitchFamily="49" charset="0"/>
                <a:cs typeface="Courier New" pitchFamily="49" charset="0"/>
              </a:rPr>
              <a:t>s[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-6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]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 -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р</a:t>
            </a:r>
          </a:p>
          <a:p>
            <a:pPr algn="ctr"/>
            <a:r>
              <a:rPr lang="en-US" sz="2800" b="1" dirty="0">
                <a:latin typeface="Courier New" pitchFamily="49" charset="0"/>
                <a:cs typeface="Courier New" pitchFamily="49" charset="0"/>
              </a:rPr>
              <a:t>s[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-7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]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 -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ru-RU" sz="2800" b="1" dirty="0">
                <a:latin typeface="Courier New" pitchFamily="49" charset="0"/>
                <a:cs typeface="Courier New" pitchFamily="49" charset="0"/>
              </a:rPr>
              <a:t>П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866F4F-9AB0-EB78-6FFB-99C716A179CF}"/>
              </a:ext>
            </a:extLst>
          </p:cNvPr>
          <p:cNvSpPr txBox="1"/>
          <p:nvPr/>
        </p:nvSpPr>
        <p:spPr>
          <a:xfrm>
            <a:off x="6884178" y="1470260"/>
            <a:ext cx="38353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3200" b="1" dirty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sz="3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ru-RU" sz="32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Привет!"</a:t>
            </a:r>
            <a:endParaRPr lang="ru-RU" sz="32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04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6E0DD-7A57-3C03-8801-433D5319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31" y="257228"/>
            <a:ext cx="9536349" cy="795067"/>
          </a:xfrm>
        </p:spPr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Срез строки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7FCF336-1849-2AC9-8DB4-41693D5420C9}"/>
              </a:ext>
            </a:extLst>
          </p:cNvPr>
          <p:cNvCxnSpPr/>
          <p:nvPr/>
        </p:nvCxnSpPr>
        <p:spPr>
          <a:xfrm>
            <a:off x="325131" y="1180393"/>
            <a:ext cx="10016358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6E49AA-AE94-F928-ADFF-80998FB1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6000" y="6248400"/>
            <a:ext cx="396000" cy="360000"/>
          </a:xfrm>
        </p:spPr>
        <p:txBody>
          <a:bodyPr/>
          <a:lstStyle/>
          <a:p>
            <a:fld id="{20291E4E-3BB1-E442-BA55-7338452AC4CF}" type="slidenum">
              <a:rPr lang="ru-RU" smtClean="0"/>
              <a:t>9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F8580D-4F7E-D5D4-74D4-42171E741001}"/>
              </a:ext>
            </a:extLst>
          </p:cNvPr>
          <p:cNvSpPr txBox="1"/>
          <p:nvPr/>
        </p:nvSpPr>
        <p:spPr>
          <a:xfrm>
            <a:off x="325131" y="1707125"/>
            <a:ext cx="5920354" cy="489364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sz="2400" dirty="0" err="1">
                <a:solidFill>
                  <a:srgbClr val="BCBEC4"/>
                </a:solidFill>
                <a:effectLst/>
                <a:latin typeface="JetBrains Mono"/>
              </a:rPr>
              <a:t>stroka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lang="en" sz="2400" dirty="0"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lang="ru-RU" sz="2400" dirty="0">
                <a:solidFill>
                  <a:srgbClr val="6AAB73"/>
                </a:solidFill>
                <a:effectLst/>
                <a:latin typeface="JetBrains Mono"/>
              </a:rPr>
              <a:t>Привет, мир!’</a:t>
            </a:r>
          </a:p>
          <a:p>
            <a:r>
              <a:rPr lang="en" sz="2400" dirty="0" err="1">
                <a:solidFill>
                  <a:srgbClr val="BCBEC4"/>
                </a:solidFill>
                <a:effectLst/>
                <a:latin typeface="JetBrains Mono"/>
              </a:rPr>
              <a:t>stroka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lang="en" sz="2400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]  </a:t>
            </a:r>
            <a:r>
              <a:rPr lang="en" sz="2400" dirty="0">
                <a:solidFill>
                  <a:srgbClr val="7A7E85"/>
                </a:solidFill>
                <a:effectLst/>
                <a:latin typeface="JetBrains Mono"/>
              </a:rPr>
              <a:t># </a:t>
            </a:r>
            <a: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  <a:t>р</a:t>
            </a:r>
          </a:p>
          <a:p>
            <a:r>
              <a:rPr lang="en" sz="2400" dirty="0" err="1">
                <a:solidFill>
                  <a:srgbClr val="BCBEC4"/>
                </a:solidFill>
                <a:effectLst/>
                <a:latin typeface="JetBrains Mono"/>
              </a:rPr>
              <a:t>stroka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lang="en" sz="2400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:</a:t>
            </a:r>
            <a:r>
              <a:rPr lang="en" sz="2400" dirty="0">
                <a:solidFill>
                  <a:srgbClr val="2AACB8"/>
                </a:solidFill>
                <a:effectLst/>
                <a:latin typeface="JetBrains Mono"/>
              </a:rPr>
              <a:t>6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] </a:t>
            </a:r>
            <a:r>
              <a:rPr lang="en" sz="2400" dirty="0">
                <a:solidFill>
                  <a:srgbClr val="7A7E85"/>
                </a:solidFill>
                <a:effectLst/>
                <a:latin typeface="JetBrains Mono"/>
              </a:rPr>
              <a:t># </a:t>
            </a:r>
            <a: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  <a:t>Привет</a:t>
            </a:r>
            <a:endParaRPr lang="ru-RU" sz="2400" dirty="0">
              <a:solidFill>
                <a:srgbClr val="BCBEC4"/>
              </a:solidFill>
              <a:effectLst/>
              <a:latin typeface="JetBrains Mono"/>
            </a:endParaRPr>
          </a:p>
          <a:p>
            <a:r>
              <a:rPr lang="en" sz="2400" dirty="0" err="1">
                <a:solidFill>
                  <a:srgbClr val="BCBEC4"/>
                </a:solidFill>
                <a:effectLst/>
                <a:latin typeface="JetBrains Mono"/>
              </a:rPr>
              <a:t>stroka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lang="en" sz="2400" dirty="0"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:]  </a:t>
            </a:r>
            <a:r>
              <a:rPr lang="en" sz="2400" dirty="0">
                <a:solidFill>
                  <a:srgbClr val="7A7E85"/>
                </a:solidFill>
                <a:effectLst/>
                <a:latin typeface="JetBrains Mono"/>
              </a:rPr>
              <a:t># '</a:t>
            </a:r>
            <a: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  <a:t>вет, мир!'</a:t>
            </a:r>
            <a:b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</a:br>
            <a:r>
              <a:rPr lang="en" sz="2400" dirty="0" err="1">
                <a:solidFill>
                  <a:srgbClr val="BCBEC4"/>
                </a:solidFill>
                <a:effectLst/>
                <a:latin typeface="JetBrains Mono"/>
              </a:rPr>
              <a:t>stroka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[:</a:t>
            </a:r>
            <a:r>
              <a:rPr lang="en" sz="2400" dirty="0"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]  </a:t>
            </a:r>
            <a:r>
              <a:rPr lang="en" sz="2400" dirty="0">
                <a:solidFill>
                  <a:srgbClr val="7A7E85"/>
                </a:solidFill>
                <a:effectLst/>
                <a:latin typeface="JetBrains Mono"/>
              </a:rPr>
              <a:t># '</a:t>
            </a:r>
            <a: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  <a:t>При'</a:t>
            </a:r>
            <a:b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</a:br>
            <a:b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</a:br>
            <a: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  <a:t># Правая граница отрицательная. Считаем -2 от конца строки</a:t>
            </a:r>
            <a:b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</a:br>
            <a:r>
              <a:rPr lang="en" sz="2400" dirty="0" err="1">
                <a:solidFill>
                  <a:srgbClr val="BCBEC4"/>
                </a:solidFill>
                <a:effectLst/>
                <a:latin typeface="JetBrains Mono"/>
              </a:rPr>
              <a:t>stroka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lang="en" sz="2400" dirty="0"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:-</a:t>
            </a:r>
            <a:r>
              <a:rPr lang="en" sz="2400" dirty="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]  </a:t>
            </a:r>
            <a:r>
              <a:rPr lang="en" sz="2400" dirty="0">
                <a:solidFill>
                  <a:srgbClr val="7A7E85"/>
                </a:solidFill>
                <a:effectLst/>
                <a:latin typeface="JetBrains Mono"/>
              </a:rPr>
              <a:t># '</a:t>
            </a:r>
            <a: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  <a:t>вет, ми'</a:t>
            </a:r>
            <a:b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</a:br>
            <a:r>
              <a:rPr lang="en" sz="2400" dirty="0" err="1">
                <a:solidFill>
                  <a:srgbClr val="BCBEC4"/>
                </a:solidFill>
                <a:effectLst/>
                <a:latin typeface="JetBrains Mono"/>
              </a:rPr>
              <a:t>stroka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lang="en" sz="2400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:</a:t>
            </a:r>
            <a:r>
              <a:rPr lang="en" sz="2400" dirty="0">
                <a:solidFill>
                  <a:srgbClr val="2AACB8"/>
                </a:solidFill>
                <a:effectLst/>
                <a:latin typeface="JetBrains Mono"/>
              </a:rPr>
              <a:t>7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:</a:t>
            </a:r>
            <a:r>
              <a:rPr lang="en" sz="2400" dirty="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]  </a:t>
            </a:r>
            <a:r>
              <a:rPr lang="en" sz="2400" dirty="0">
                <a:solidFill>
                  <a:srgbClr val="7A7E85"/>
                </a:solidFill>
                <a:effectLst/>
                <a:latin typeface="JetBrains Mono"/>
              </a:rPr>
              <a:t># '</a:t>
            </a:r>
            <a:r>
              <a:rPr lang="ru-RU" sz="2400" dirty="0" err="1">
                <a:solidFill>
                  <a:srgbClr val="7A7E85"/>
                </a:solidFill>
                <a:effectLst/>
                <a:latin typeface="JetBrains Mono"/>
              </a:rPr>
              <a:t>рвт</a:t>
            </a:r>
            <a: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  <a:t>'</a:t>
            </a:r>
            <a:b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</a:br>
            <a: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  <a:t># 1:7 это '</a:t>
            </a:r>
            <a:r>
              <a:rPr lang="ru-RU" sz="2400" dirty="0" err="1">
                <a:solidFill>
                  <a:srgbClr val="7A7E85"/>
                </a:solidFill>
                <a:effectLst/>
                <a:latin typeface="JetBrains Mono"/>
              </a:rPr>
              <a:t>ривет</a:t>
            </a:r>
            <a: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  <a:t>,'</a:t>
            </a:r>
            <a:b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</a:br>
            <a: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  <a:t># шаг 2 это каждый второй, то есть 'р', 'в' и 'т'</a:t>
            </a:r>
            <a:endParaRPr lang="ru-RU" sz="2400" dirty="0">
              <a:solidFill>
                <a:srgbClr val="BCBEC4"/>
              </a:solidFill>
              <a:effectLst/>
              <a:latin typeface="JetBrains Mon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DBDD81-6756-7D0E-90EB-ABF9B27D63D6}"/>
              </a:ext>
            </a:extLst>
          </p:cNvPr>
          <p:cNvSpPr txBox="1"/>
          <p:nvPr/>
        </p:nvSpPr>
        <p:spPr>
          <a:xfrm>
            <a:off x="6360284" y="2076456"/>
            <a:ext cx="5651716" cy="415498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sz="2400" dirty="0" err="1">
                <a:solidFill>
                  <a:srgbClr val="BCBEC4"/>
                </a:solidFill>
                <a:effectLst/>
                <a:latin typeface="JetBrains Mono"/>
              </a:rPr>
              <a:t>stroka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[:</a:t>
            </a:r>
            <a:r>
              <a:rPr lang="en" sz="2400" dirty="0"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:</a:t>
            </a:r>
            <a:r>
              <a:rPr lang="en" sz="2400" dirty="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]  </a:t>
            </a:r>
            <a:r>
              <a:rPr lang="en" sz="2400" dirty="0">
                <a:solidFill>
                  <a:srgbClr val="7A7E85"/>
                </a:solidFill>
                <a:effectLst/>
                <a:latin typeface="JetBrains Mono"/>
              </a:rPr>
              <a:t># '</a:t>
            </a:r>
            <a: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  <a:t>Пие'</a:t>
            </a:r>
            <a:b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</a:br>
            <a:r>
              <a:rPr lang="en" sz="2400" dirty="0" err="1">
                <a:solidFill>
                  <a:srgbClr val="BCBEC4"/>
                </a:solidFill>
                <a:effectLst/>
                <a:latin typeface="JetBrains Mono"/>
              </a:rPr>
              <a:t>stroka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lang="en" sz="2400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::</a:t>
            </a:r>
            <a:r>
              <a:rPr lang="en" sz="2400" dirty="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]  </a:t>
            </a:r>
            <a:r>
              <a:rPr lang="en" sz="2400" dirty="0">
                <a:solidFill>
                  <a:srgbClr val="7A7E85"/>
                </a:solidFill>
                <a:effectLst/>
                <a:latin typeface="JetBrains Mono"/>
              </a:rPr>
              <a:t># '</a:t>
            </a:r>
            <a:r>
              <a:rPr lang="ru-RU" sz="2400" dirty="0" err="1">
                <a:solidFill>
                  <a:srgbClr val="7A7E85"/>
                </a:solidFill>
                <a:effectLst/>
                <a:latin typeface="JetBrains Mono"/>
              </a:rPr>
              <a:t>рвт</a:t>
            </a:r>
            <a: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  <a:t> и!’</a:t>
            </a:r>
          </a:p>
          <a:p>
            <a:endParaRPr lang="ru-RU" sz="2400" dirty="0">
              <a:solidFill>
                <a:srgbClr val="7A7E85"/>
              </a:solidFill>
              <a:effectLst/>
              <a:latin typeface="JetBrains Mono"/>
            </a:endParaRPr>
          </a:p>
          <a:p>
            <a: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  <a:t># Пропускаем обе границы</a:t>
            </a:r>
            <a:b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</a:br>
            <a:r>
              <a:rPr lang="en" sz="2400" dirty="0" err="1">
                <a:solidFill>
                  <a:srgbClr val="BCBEC4"/>
                </a:solidFill>
                <a:effectLst/>
                <a:latin typeface="JetBrains Mono"/>
              </a:rPr>
              <a:t>stroka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[::-</a:t>
            </a:r>
            <a:r>
              <a:rPr lang="en" sz="2400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]  </a:t>
            </a:r>
            <a:r>
              <a:rPr lang="en" sz="2400" dirty="0">
                <a:solidFill>
                  <a:srgbClr val="7A7E85"/>
                </a:solidFill>
                <a:effectLst/>
                <a:latin typeface="JetBrains Mono"/>
              </a:rPr>
              <a:t># '!</a:t>
            </a:r>
            <a:r>
              <a:rPr lang="ru-RU" sz="2400" dirty="0" err="1">
                <a:solidFill>
                  <a:srgbClr val="7A7E85"/>
                </a:solidFill>
                <a:effectLst/>
                <a:latin typeface="JetBrains Mono"/>
              </a:rPr>
              <a:t>рим</a:t>
            </a:r>
            <a: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  <a:t> ,</a:t>
            </a:r>
            <a:r>
              <a:rPr lang="ru-RU" sz="2400" dirty="0" err="1">
                <a:solidFill>
                  <a:srgbClr val="7A7E85"/>
                </a:solidFill>
                <a:effectLst/>
                <a:latin typeface="JetBrains Mono"/>
              </a:rPr>
              <a:t>тевирП</a:t>
            </a:r>
            <a: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  <a:t>'</a:t>
            </a:r>
            <a:b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</a:br>
            <a:r>
              <a:rPr lang="en" sz="2400" dirty="0" err="1">
                <a:solidFill>
                  <a:srgbClr val="BCBEC4"/>
                </a:solidFill>
                <a:effectLst/>
                <a:latin typeface="JetBrains Mono"/>
              </a:rPr>
              <a:t>stroka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lang="en" sz="2400" dirty="0">
                <a:solidFill>
                  <a:srgbClr val="2AACB8"/>
                </a:solidFill>
                <a:effectLst/>
                <a:latin typeface="JetBrains Mono"/>
              </a:rPr>
              <a:t>4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:</a:t>
            </a:r>
            <a:r>
              <a:rPr lang="en" sz="2400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:-</a:t>
            </a:r>
            <a:r>
              <a:rPr lang="en" sz="2400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]  </a:t>
            </a:r>
            <a:r>
              <a:rPr lang="en" sz="2400" dirty="0">
                <a:solidFill>
                  <a:srgbClr val="7A7E85"/>
                </a:solidFill>
                <a:effectLst/>
                <a:latin typeface="JetBrains Mono"/>
              </a:rPr>
              <a:t># '</a:t>
            </a:r>
            <a:r>
              <a:rPr lang="ru-RU" sz="2400" dirty="0" err="1">
                <a:solidFill>
                  <a:srgbClr val="7A7E85"/>
                </a:solidFill>
                <a:effectLst/>
                <a:latin typeface="JetBrains Mono"/>
              </a:rPr>
              <a:t>еви</a:t>
            </a:r>
            <a: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  <a:t>'</a:t>
            </a:r>
            <a:b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</a:br>
            <a:b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</a:br>
            <a: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  <a:t># Четные по порядку символы</a:t>
            </a:r>
            <a:b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</a:br>
            <a:r>
              <a:rPr lang="en" sz="2400" dirty="0" err="1">
                <a:solidFill>
                  <a:srgbClr val="BCBEC4"/>
                </a:solidFill>
                <a:effectLst/>
                <a:latin typeface="JetBrains Mono"/>
              </a:rPr>
              <a:t>stroka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[::</a:t>
            </a:r>
            <a:r>
              <a:rPr lang="en" sz="2400" dirty="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] </a:t>
            </a:r>
            <a:r>
              <a:rPr lang="en" sz="2400" dirty="0">
                <a:solidFill>
                  <a:srgbClr val="7A7E85"/>
                </a:solidFill>
                <a:effectLst/>
                <a:latin typeface="JetBrains Mono"/>
              </a:rPr>
              <a:t># '</a:t>
            </a:r>
            <a:r>
              <a:rPr lang="ru-RU" sz="2400" dirty="0" err="1">
                <a:solidFill>
                  <a:srgbClr val="7A7E85"/>
                </a:solidFill>
                <a:effectLst/>
                <a:latin typeface="JetBrains Mono"/>
              </a:rPr>
              <a:t>Пие,мр</a:t>
            </a:r>
            <a: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  <a:t>'</a:t>
            </a:r>
            <a:b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</a:br>
            <a: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  <a:t># Нечетные по порядку символы</a:t>
            </a:r>
            <a:b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</a:br>
            <a:r>
              <a:rPr lang="en" sz="2400" dirty="0" err="1">
                <a:solidFill>
                  <a:srgbClr val="BCBEC4"/>
                </a:solidFill>
                <a:effectLst/>
                <a:latin typeface="JetBrains Mono"/>
              </a:rPr>
              <a:t>stroka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lang="en" sz="2400" dirty="0"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::</a:t>
            </a:r>
            <a:r>
              <a:rPr lang="en" sz="2400" dirty="0"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lang="en" sz="2400" dirty="0">
                <a:solidFill>
                  <a:srgbClr val="BCBEC4"/>
                </a:solidFill>
                <a:effectLst/>
                <a:latin typeface="JetBrains Mono"/>
              </a:rPr>
              <a:t>] </a:t>
            </a:r>
            <a:r>
              <a:rPr lang="en" sz="2400" dirty="0">
                <a:solidFill>
                  <a:srgbClr val="7A7E85"/>
                </a:solidFill>
                <a:effectLst/>
                <a:latin typeface="JetBrains Mono"/>
              </a:rPr>
              <a:t># '</a:t>
            </a:r>
            <a:r>
              <a:rPr lang="ru-RU" sz="2400" dirty="0" err="1">
                <a:solidFill>
                  <a:srgbClr val="7A7E85"/>
                </a:solidFill>
                <a:effectLst/>
                <a:latin typeface="JetBrains Mono"/>
              </a:rPr>
              <a:t>рвт</a:t>
            </a:r>
            <a:r>
              <a:rPr lang="ru-RU" sz="2400" dirty="0">
                <a:solidFill>
                  <a:srgbClr val="7A7E85"/>
                </a:solidFill>
                <a:effectLst/>
                <a:latin typeface="JetBrains Mono"/>
              </a:rPr>
              <a:t> и!'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78438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Сеть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Сеть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Тема1" id="{76EADA38-015D-8B42-A755-6521459A4258}" vid="{E263EF22-8699-4941-BB05-FA49EF88B31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36353</TotalTime>
  <Words>1533</Words>
  <Application>Microsoft Macintosh PowerPoint</Application>
  <PresentationFormat>Широкоэкранный</PresentationFormat>
  <Paragraphs>287</Paragraphs>
  <Slides>50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8" baseType="lpstr">
      <vt:lpstr>Arial</vt:lpstr>
      <vt:lpstr>Calibri</vt:lpstr>
      <vt:lpstr>Courier New</vt:lpstr>
      <vt:lpstr>JetBrains Mono</vt:lpstr>
      <vt:lpstr>Roboto</vt:lpstr>
      <vt:lpstr>Times New Roman</vt:lpstr>
      <vt:lpstr>Wingdings</vt:lpstr>
      <vt:lpstr>Тема1</vt:lpstr>
      <vt:lpstr>Презентация PowerPoint</vt:lpstr>
      <vt:lpstr>План лекции</vt:lpstr>
      <vt:lpstr>Строки</vt:lpstr>
      <vt:lpstr>Некоторые операции со строками </vt:lpstr>
      <vt:lpstr>Сравнение строк</vt:lpstr>
      <vt:lpstr>Символ перевода строк</vt:lpstr>
      <vt:lpstr>Задание:</vt:lpstr>
      <vt:lpstr>Строки</vt:lpstr>
      <vt:lpstr>Срез строки</vt:lpstr>
      <vt:lpstr>Задание</vt:lpstr>
      <vt:lpstr>Решение</vt:lpstr>
      <vt:lpstr>Еще вариант решения</vt:lpstr>
      <vt:lpstr>Строки неизменяемы!</vt:lpstr>
      <vt:lpstr>Перебор символов в строке используя цикл  for </vt:lpstr>
      <vt:lpstr>Оператор in </vt:lpstr>
      <vt:lpstr>Поиск и замена подстроки в строке</vt:lpstr>
      <vt:lpstr>Поиск и замена подстроки в строке</vt:lpstr>
      <vt:lpstr>Поиск и замена подстроки в строке</vt:lpstr>
      <vt:lpstr>Встроенные методы строк в Python</vt:lpstr>
      <vt:lpstr>Встроенные методы строк в Python</vt:lpstr>
      <vt:lpstr>Методы Boolean</vt:lpstr>
      <vt:lpstr>Задание</vt:lpstr>
      <vt:lpstr>Задание</vt:lpstr>
      <vt:lpstr>Решение </vt:lpstr>
      <vt:lpstr>Метод split()</vt:lpstr>
      <vt:lpstr>Выравнивание строк, отступы</vt:lpstr>
      <vt:lpstr>Выравнивание строк, отступы</vt:lpstr>
      <vt:lpstr>Pretty table</vt:lpstr>
      <vt:lpstr>Pretty table</vt:lpstr>
      <vt:lpstr>Pretty table</vt:lpstr>
      <vt:lpstr>Задание</vt:lpstr>
      <vt:lpstr>Список</vt:lpstr>
      <vt:lpstr>Список</vt:lpstr>
      <vt:lpstr>Список</vt:lpstr>
      <vt:lpstr>Операции со списками </vt:lpstr>
      <vt:lpstr>Методы преобразование строки в список и наоборот </vt:lpstr>
      <vt:lpstr>Методы преобразование строки в список и наоборот </vt:lpstr>
      <vt:lpstr>Методы преобразование строки в список и наоборот </vt:lpstr>
      <vt:lpstr>Методы преобразование строки в список и наоборот </vt:lpstr>
      <vt:lpstr>Методы преобразование строки в список и наоборот </vt:lpstr>
      <vt:lpstr>Изменеие списков: добавление элементов </vt:lpstr>
      <vt:lpstr>Изменеие списков: вставка элементов  </vt:lpstr>
      <vt:lpstr>Изменеие списков: удаление элементов  </vt:lpstr>
      <vt:lpstr>Наличие элемента в списке</vt:lpstr>
      <vt:lpstr>Наличие элемента в списке</vt:lpstr>
      <vt:lpstr>Сортировка списка</vt:lpstr>
      <vt:lpstr>Сортировка списка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DSTU mmdsp.lab</dc:creator>
  <cp:lastModifiedBy>DSTU mmdsp.lab</cp:lastModifiedBy>
  <cp:revision>25</cp:revision>
  <dcterms:created xsi:type="dcterms:W3CDTF">2024-02-05T17:33:06Z</dcterms:created>
  <dcterms:modified xsi:type="dcterms:W3CDTF">2024-09-10T09:10:09Z</dcterms:modified>
</cp:coreProperties>
</file>